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58" r:id="rId3"/>
    <p:sldId id="260" r:id="rId4"/>
    <p:sldId id="261" r:id="rId5"/>
    <p:sldId id="266" r:id="rId6"/>
    <p:sldId id="267"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861"/>
    <a:srgbClr val="C8EEAA"/>
    <a:srgbClr val="A5E877"/>
    <a:srgbClr val="70EE0D"/>
    <a:srgbClr val="B2FF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9651" autoAdjust="0"/>
  </p:normalViewPr>
  <p:slideViewPr>
    <p:cSldViewPr snapToObjects="1">
      <p:cViewPr varScale="1">
        <p:scale>
          <a:sx n="103" d="100"/>
          <a:sy n="103"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0C42D0-1B86-C240-B1E4-8E89215B2C17}" type="datetimeFigureOut">
              <a:rPr lang="en-US" smtClean="0"/>
              <a:pPr/>
              <a:t>5/31/2023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0E830C-6139-E746-8696-35783454D090}" type="slidenum">
              <a:rPr lang="en-US" smtClean="0"/>
              <a:pPr/>
              <a:t>‹#›</a:t>
            </a:fld>
            <a:endParaRPr lang="en-US" dirty="0"/>
          </a:p>
        </p:txBody>
      </p:sp>
    </p:spTree>
    <p:extLst>
      <p:ext uri="{BB962C8B-B14F-4D97-AF65-F5344CB8AC3E}">
        <p14:creationId xmlns:p14="http://schemas.microsoft.com/office/powerpoint/2010/main" val="921548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E830C-6139-E746-8696-35783454D090}" type="slidenum">
              <a:rPr lang="en-US" smtClean="0"/>
              <a:pPr/>
              <a:t>2</a:t>
            </a:fld>
            <a:endParaRPr lang="en-US" dirty="0"/>
          </a:p>
        </p:txBody>
      </p:sp>
    </p:spTree>
    <p:extLst>
      <p:ext uri="{BB962C8B-B14F-4D97-AF65-F5344CB8AC3E}">
        <p14:creationId xmlns:p14="http://schemas.microsoft.com/office/powerpoint/2010/main" val="141470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360257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3646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402193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151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270298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245125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412159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265609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415651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174964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98D4DD-2563-C74D-9D71-A419AFFC717F}" type="datetimeFigureOut">
              <a:rPr lang="en-US" smtClean="0"/>
              <a:pPr/>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44528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8D4DD-2563-C74D-9D71-A419AFFC717F}" type="datetimeFigureOut">
              <a:rPr lang="en-US" smtClean="0"/>
              <a:pPr/>
              <a:t>5/31/2023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C8B4B-9923-0742-BD32-0EA0A22D235D}" type="slidenum">
              <a:rPr lang="en-US" smtClean="0"/>
              <a:pPr/>
              <a:t>‹#›</a:t>
            </a:fld>
            <a:endParaRPr lang="en-US" dirty="0"/>
          </a:p>
        </p:txBody>
      </p:sp>
    </p:spTree>
    <p:extLst>
      <p:ext uri="{BB962C8B-B14F-4D97-AF65-F5344CB8AC3E}">
        <p14:creationId xmlns:p14="http://schemas.microsoft.com/office/powerpoint/2010/main" val="419004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mailto:yarodaniels3@gmail.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645109" y="188352"/>
            <a:ext cx="4401311" cy="654710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outerShdw blurRad="50800" dist="38100" dir="2700000" algn="tl" rotWithShape="0">
              <a:prstClr val="black">
                <a:alpha val="40000"/>
              </a:prstClr>
            </a:outerShdw>
          </a:effectLst>
        </p:spPr>
        <p:txBody>
          <a:bodyPr wrap="square" rtlCol="0">
            <a:spAutoFit/>
          </a:bodyPr>
          <a:lstStyle/>
          <a:p>
            <a:endParaRPr lang="en-US" dirty="0">
              <a:solidFill>
                <a:srgbClr val="C8EEAA"/>
              </a:solidFill>
            </a:endParaRPr>
          </a:p>
        </p:txBody>
      </p:sp>
      <p:sp>
        <p:nvSpPr>
          <p:cNvPr id="7" name="TextBox 6"/>
          <p:cNvSpPr txBox="1"/>
          <p:nvPr/>
        </p:nvSpPr>
        <p:spPr>
          <a:xfrm>
            <a:off x="5015834" y="596592"/>
            <a:ext cx="3747207" cy="5715000"/>
          </a:xfrm>
          <a:prstGeom prst="rect">
            <a:avLst/>
          </a:prstGeom>
          <a:solidFill>
            <a:schemeClr val="bg1"/>
          </a:solidFill>
          <a:effectLst>
            <a:outerShdw blurRad="50800" dist="38100" dir="2700000" sx="101000" sy="101000" algn="tl" rotWithShape="0">
              <a:prstClr val="black">
                <a:alpha val="40000"/>
              </a:prstClr>
            </a:outerShdw>
          </a:effectLst>
        </p:spPr>
        <p:txBody>
          <a:bodyPr wrap="square" rtlCol="0">
            <a:spAutoFit/>
          </a:bodyPr>
          <a:lstStyle/>
          <a:p>
            <a:endParaRPr lang="en-US" dirty="0"/>
          </a:p>
        </p:txBody>
      </p:sp>
      <p:pic>
        <p:nvPicPr>
          <p:cNvPr id="17" name="Picture 16" descr="Screen Shot 2014-01-16 at 1.52.47 PM.png"/>
          <p:cNvPicPr>
            <a:picLocks noChangeAspect="1"/>
          </p:cNvPicPr>
          <p:nvPr/>
        </p:nvPicPr>
        <p:blipFill rotWithShape="1">
          <a:blip r:embed="rId2">
            <a:extLst>
              <a:ext uri="{28A0092B-C50C-407E-A947-70E740481C1C}">
                <a14:useLocalDpi xmlns:a14="http://schemas.microsoft.com/office/drawing/2010/main" val="0"/>
              </a:ext>
            </a:extLst>
          </a:blip>
          <a:srcRect r="7414"/>
          <a:stretch/>
        </p:blipFill>
        <p:spPr>
          <a:xfrm>
            <a:off x="5018088" y="533400"/>
            <a:ext cx="3747206" cy="4241993"/>
          </a:xfrm>
          <a:prstGeom prst="rect">
            <a:avLst/>
          </a:prstGeom>
        </p:spPr>
      </p:pic>
      <p:sp>
        <p:nvSpPr>
          <p:cNvPr id="10" name="TextBox 9"/>
          <p:cNvSpPr txBox="1"/>
          <p:nvPr/>
        </p:nvSpPr>
        <p:spPr>
          <a:xfrm>
            <a:off x="5461888" y="5105400"/>
            <a:ext cx="3257479" cy="846386"/>
          </a:xfrm>
          <a:prstGeom prst="rect">
            <a:avLst/>
          </a:prstGeom>
          <a:noFill/>
        </p:spPr>
        <p:txBody>
          <a:bodyPr wrap="square" rtlCol="0">
            <a:spAutoFit/>
          </a:bodyPr>
          <a:lstStyle/>
          <a:p>
            <a:r>
              <a:rPr lang="en-US" sz="1600" b="1" dirty="0">
                <a:solidFill>
                  <a:srgbClr val="000000"/>
                </a:solidFill>
                <a:latin typeface="Footlight MT Light"/>
                <a:cs typeface="Footlight MT Light"/>
              </a:rPr>
              <a:t>First</a:t>
            </a:r>
            <a:r>
              <a:rPr lang="en-US" sz="1600" dirty="0">
                <a:solidFill>
                  <a:srgbClr val="000000"/>
                </a:solidFill>
                <a:latin typeface="Footlight MT Light"/>
                <a:cs typeface="Footlight MT Light"/>
              </a:rPr>
              <a:t> </a:t>
            </a:r>
            <a:r>
              <a:rPr lang="en-US" sz="1600" b="1" dirty="0">
                <a:solidFill>
                  <a:srgbClr val="000000"/>
                </a:solidFill>
                <a:latin typeface="Footlight MT Light"/>
                <a:cs typeface="Footlight MT Light"/>
              </a:rPr>
              <a:t>United Methodist Church</a:t>
            </a:r>
            <a:r>
              <a:rPr lang="en-US" sz="1600" dirty="0">
                <a:solidFill>
                  <a:srgbClr val="000000"/>
                </a:solidFill>
                <a:latin typeface="Footlight MT Light"/>
                <a:cs typeface="Footlight MT Light"/>
              </a:rPr>
              <a:t> </a:t>
            </a:r>
          </a:p>
          <a:p>
            <a:r>
              <a:rPr lang="en-US" sz="1100" dirty="0">
                <a:solidFill>
                  <a:srgbClr val="000000"/>
                </a:solidFill>
                <a:latin typeface="Footlight MT Light"/>
                <a:cs typeface="Footlight MT Light"/>
              </a:rPr>
              <a:t>33112 Grand River Avenue † Farmington, MI 48336</a:t>
            </a:r>
          </a:p>
          <a:p>
            <a:r>
              <a:rPr lang="en-US" sz="1100" dirty="0">
                <a:solidFill>
                  <a:srgbClr val="000000"/>
                </a:solidFill>
                <a:latin typeface="Footlight MT Light"/>
                <a:cs typeface="Footlight MT Light"/>
              </a:rPr>
              <a:t>Phone (248) 474-6573 † Fax (248) 474-2624</a:t>
            </a:r>
          </a:p>
          <a:p>
            <a:r>
              <a:rPr lang="en-US" sz="1100" dirty="0">
                <a:solidFill>
                  <a:srgbClr val="000000"/>
                </a:solidFill>
                <a:latin typeface="Footlight MT Light"/>
                <a:cs typeface="Footlight MT Light"/>
              </a:rPr>
              <a:t>www.farmingtonfumc.org</a:t>
            </a:r>
            <a:r>
              <a:rPr lang="en-US" sz="900" dirty="0">
                <a:solidFill>
                  <a:srgbClr val="000000"/>
                </a:solidFill>
                <a:latin typeface="Footlight MT Light"/>
                <a:cs typeface="Footlight MT Light"/>
              </a:rPr>
              <a:t> </a:t>
            </a:r>
            <a:endParaRPr lang="en-US" sz="600" dirty="0">
              <a:solidFill>
                <a:srgbClr val="000000"/>
              </a:solidFill>
              <a:latin typeface="Footlight MT Light"/>
              <a:cs typeface="Footlight MT Light"/>
            </a:endParaRPr>
          </a:p>
        </p:txBody>
      </p:sp>
      <p:sp>
        <p:nvSpPr>
          <p:cNvPr id="16" name="TextBox 15"/>
          <p:cNvSpPr txBox="1"/>
          <p:nvPr/>
        </p:nvSpPr>
        <p:spPr>
          <a:xfrm>
            <a:off x="4920473" y="3948382"/>
            <a:ext cx="2989330" cy="292388"/>
          </a:xfrm>
          <a:prstGeom prst="rect">
            <a:avLst/>
          </a:prstGeom>
          <a:noFill/>
        </p:spPr>
        <p:txBody>
          <a:bodyPr wrap="square" rtlCol="0" anchor="b">
            <a:spAutoFit/>
          </a:bodyPr>
          <a:lstStyle/>
          <a:p>
            <a:r>
              <a:rPr lang="en-US" sz="1300" b="1" dirty="0" smtClean="0">
                <a:solidFill>
                  <a:srgbClr val="000000"/>
                </a:solidFill>
                <a:latin typeface="Footlight MT Light"/>
                <a:cs typeface="Footlight MT Light"/>
              </a:rPr>
              <a:t>  ~</a:t>
            </a:r>
            <a:r>
              <a:rPr lang="en-US" sz="1300" b="1" dirty="0">
                <a:solidFill>
                  <a:srgbClr val="000000"/>
                </a:solidFill>
                <a:latin typeface="Footlight MT Light"/>
                <a:cs typeface="Footlight MT Light"/>
              </a:rPr>
              <a:t>And Two Shall Become One~</a:t>
            </a:r>
          </a:p>
        </p:txBody>
      </p:sp>
      <p:sp>
        <p:nvSpPr>
          <p:cNvPr id="9" name="Content Placeholder 3"/>
          <p:cNvSpPr>
            <a:spLocks noGrp="1"/>
          </p:cNvSpPr>
          <p:nvPr>
            <p:ph sz="half" idx="2"/>
          </p:nvPr>
        </p:nvSpPr>
        <p:spPr>
          <a:xfrm>
            <a:off x="4972163" y="492967"/>
            <a:ext cx="3747204" cy="1639824"/>
          </a:xfrm>
          <a:solidFill>
            <a:srgbClr val="FFFFFF">
              <a:alpha val="50000"/>
            </a:srgbClr>
          </a:solidFill>
          <a:effectLst>
            <a:glow>
              <a:schemeClr val="bg1">
                <a:alpha val="45000"/>
              </a:schemeClr>
            </a:glow>
            <a:softEdge rad="241300"/>
          </a:effectLst>
        </p:spPr>
        <p:txBody>
          <a:bodyPr>
            <a:normAutofit/>
          </a:bodyPr>
          <a:lstStyle/>
          <a:p>
            <a:pPr marL="0" indent="0" algn="ctr">
              <a:buNone/>
            </a:pPr>
            <a:r>
              <a:rPr lang="en-US" sz="7200" b="1" dirty="0">
                <a:solidFill>
                  <a:srgbClr val="000000"/>
                </a:solidFill>
                <a:latin typeface="Edwardian Script ITC"/>
                <a:cs typeface="Edwardian Script ITC"/>
              </a:rPr>
              <a:t>Wedding </a:t>
            </a:r>
          </a:p>
        </p:txBody>
      </p:sp>
      <p:sp>
        <p:nvSpPr>
          <p:cNvPr id="11" name="Content Placeholder 3"/>
          <p:cNvSpPr txBox="1">
            <a:spLocks/>
          </p:cNvSpPr>
          <p:nvPr/>
        </p:nvSpPr>
        <p:spPr>
          <a:xfrm>
            <a:off x="4876799" y="1597523"/>
            <a:ext cx="3790878" cy="459877"/>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3200" b="1" dirty="0">
                <a:solidFill>
                  <a:srgbClr val="000000"/>
                </a:solidFill>
                <a:latin typeface="Edwardian Script ITC"/>
                <a:cs typeface="Edwardian Script ITC"/>
              </a:rPr>
              <a:t>Preparation Guide</a:t>
            </a:r>
          </a:p>
          <a:p>
            <a:pPr marL="0" indent="0" algn="ctr">
              <a:buFont typeface="Arial"/>
              <a:buNone/>
            </a:pPr>
            <a:endParaRPr lang="en-US" sz="3200" b="1" dirty="0">
              <a:solidFill>
                <a:srgbClr val="000000"/>
              </a:solidFill>
              <a:latin typeface="Edwardian Script ITC"/>
              <a:cs typeface="Edwardian Script ITC"/>
            </a:endParaRPr>
          </a:p>
        </p:txBody>
      </p:sp>
      <p:sp>
        <p:nvSpPr>
          <p:cNvPr id="35" name="Rectangle 32">
            <a:extLst>
              <a:ext uri="{FF2B5EF4-FFF2-40B4-BE49-F238E27FC236}">
                <a16:creationId xmlns:a16="http://schemas.microsoft.com/office/drawing/2014/main" id="{2E98D2D1-C69F-48CF-AA02-99CDDA13DBD5}"/>
              </a:ext>
            </a:extLst>
          </p:cNvPr>
          <p:cNvSpPr>
            <a:spLocks noChangeArrowheads="1"/>
          </p:cNvSpPr>
          <p:nvPr/>
        </p:nvSpPr>
        <p:spPr bwMode="auto">
          <a:xfrm>
            <a:off x="152400" y="173486"/>
            <a:ext cx="4343400" cy="6303514"/>
          </a:xfrm>
          <a:prstGeom prst="rect">
            <a:avLst/>
          </a:prstGeom>
          <a:noFill/>
          <a:ln w="9525">
            <a:noFill/>
            <a:miter lim="800000"/>
            <a:headEnd/>
            <a:tailEnd/>
          </a:ln>
        </p:spPr>
        <p:txBody>
          <a:bodyPr wrap="square" lIns="100831" tIns="50415" rIns="100831" bIns="50415">
            <a:spAutoFit/>
          </a:bodyPr>
          <a:lstStyle/>
          <a:p>
            <a:pPr algn="ctr" defTabSz="1008063"/>
            <a:r>
              <a:rPr lang="en-US" sz="1300" b="1" dirty="0">
                <a:latin typeface="Footlight MT Light"/>
                <a:cs typeface="Footlight MT Light"/>
              </a:rPr>
              <a:t>QUESTIONS OR CONCERNS</a:t>
            </a:r>
          </a:p>
          <a:p>
            <a:pPr defTabSz="1008063"/>
            <a:endParaRPr lang="en-US" sz="1300" dirty="0">
              <a:latin typeface="Calibri"/>
              <a:cs typeface="Calibri"/>
            </a:endParaRPr>
          </a:p>
          <a:p>
            <a:pPr defTabSz="1008063"/>
            <a:r>
              <a:rPr lang="en-US" sz="1300" dirty="0">
                <a:latin typeface="Calibri"/>
                <a:cs typeface="Calibri"/>
              </a:rPr>
              <a:t>__________________________________________________</a:t>
            </a:r>
          </a:p>
          <a:p>
            <a:pPr defTabSz="1008063"/>
            <a:endParaRPr lang="en-US" sz="1300" dirty="0">
              <a:latin typeface="Calibri"/>
              <a:cs typeface="Calibri"/>
            </a:endParaRPr>
          </a:p>
          <a:p>
            <a:pPr defTabSz="1008063"/>
            <a:r>
              <a:rPr lang="en-US" sz="1300" dirty="0">
                <a:latin typeface="Calibri"/>
                <a:cs typeface="Calibri"/>
              </a:rPr>
              <a:t>__________________________________________________</a:t>
            </a:r>
          </a:p>
          <a:p>
            <a:pPr defTabSz="1008063"/>
            <a:endParaRPr lang="en-US" sz="1300" dirty="0">
              <a:latin typeface="Calibri"/>
              <a:cs typeface="Calibri"/>
            </a:endParaRPr>
          </a:p>
          <a:p>
            <a:pPr defTabSz="1008063"/>
            <a:r>
              <a:rPr lang="en-US" sz="1300" dirty="0">
                <a:latin typeface="Calibri"/>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endParaRPr lang="en-US" sz="1300" dirty="0">
              <a:latin typeface="Calibri"/>
              <a:cs typeface="Calibri"/>
            </a:endParaRPr>
          </a:p>
        </p:txBody>
      </p:sp>
      <p:pic>
        <p:nvPicPr>
          <p:cNvPr id="39" name="Picture 38">
            <a:extLst>
              <a:ext uri="{FF2B5EF4-FFF2-40B4-BE49-F238E27FC236}">
                <a16:creationId xmlns:a16="http://schemas.microsoft.com/office/drawing/2014/main" id="{70B7A78F-42D0-4847-BE98-EEFD69C87F72}"/>
              </a:ext>
            </a:extLst>
          </p:cNvPr>
          <p:cNvPicPr>
            <a:picLocks noChangeAspect="1"/>
          </p:cNvPicPr>
          <p:nvPr/>
        </p:nvPicPr>
        <p:blipFill rotWithShape="1">
          <a:blip r:embed="rId3">
            <a:extLst>
              <a:ext uri="{28A0092B-C50C-407E-A947-70E740481C1C}">
                <a14:useLocalDpi xmlns:a14="http://schemas.microsoft.com/office/drawing/2010/main" val="0"/>
              </a:ext>
            </a:extLst>
          </a:blip>
          <a:srcRect b="71596"/>
          <a:stretch/>
        </p:blipFill>
        <p:spPr>
          <a:xfrm>
            <a:off x="1799642" y="433754"/>
            <a:ext cx="1048915" cy="228175"/>
          </a:xfrm>
          <a:prstGeom prst="rect">
            <a:avLst/>
          </a:prstGeom>
        </p:spPr>
      </p:pic>
      <p:sp>
        <p:nvSpPr>
          <p:cNvPr id="4" name="Rectangle 3">
            <a:extLst>
              <a:ext uri="{FF2B5EF4-FFF2-40B4-BE49-F238E27FC236}">
                <a16:creationId xmlns:a16="http://schemas.microsoft.com/office/drawing/2014/main" id="{1EFFE267-5715-4FB1-906A-49F9FA8AEB54}"/>
              </a:ext>
            </a:extLst>
          </p:cNvPr>
          <p:cNvSpPr/>
          <p:nvPr/>
        </p:nvSpPr>
        <p:spPr>
          <a:xfrm>
            <a:off x="5061767" y="5951786"/>
            <a:ext cx="3657600" cy="228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Footlight MT Light" panose="0204060206030A020304" pitchFamily="18" charset="0"/>
              </a:rPr>
              <a:t>Rev. Dr. Anthony R. Hood</a:t>
            </a:r>
            <a:r>
              <a:rPr lang="en-US" sz="1200" dirty="0">
                <a:latin typeface="Footlight MT Light" panose="0204060206030A020304" pitchFamily="18" charset="0"/>
              </a:rPr>
              <a:t>, Pastor</a:t>
            </a:r>
          </a:p>
        </p:txBody>
      </p:sp>
      <p:pic>
        <p:nvPicPr>
          <p:cNvPr id="6" name="Picture 5" descr="A picture containing night sky&#10;&#10;Description automatically generated">
            <a:extLst>
              <a:ext uri="{FF2B5EF4-FFF2-40B4-BE49-F238E27FC236}">
                <a16:creationId xmlns:a16="http://schemas.microsoft.com/office/drawing/2014/main" id="{45FF371D-0251-4DAA-3A60-CE4F4D8F8825}"/>
              </a:ext>
            </a:extLst>
          </p:cNvPr>
          <p:cNvPicPr>
            <a:picLocks noChangeAspect="1"/>
          </p:cNvPicPr>
          <p:nvPr/>
        </p:nvPicPr>
        <p:blipFill>
          <a:blip r:embed="rId4"/>
          <a:stretch>
            <a:fillRect/>
          </a:stretch>
        </p:blipFill>
        <p:spPr>
          <a:xfrm>
            <a:off x="5061767" y="5124671"/>
            <a:ext cx="465886" cy="751074"/>
          </a:xfrm>
          <a:prstGeom prst="rect">
            <a:avLst/>
          </a:prstGeom>
        </p:spPr>
      </p:pic>
      <p:sp>
        <p:nvSpPr>
          <p:cNvPr id="2" name="TextBox 1"/>
          <p:cNvSpPr txBox="1"/>
          <p:nvPr/>
        </p:nvSpPr>
        <p:spPr>
          <a:xfrm>
            <a:off x="3419999" y="6365100"/>
            <a:ext cx="896399" cy="215444"/>
          </a:xfrm>
          <a:prstGeom prst="rect">
            <a:avLst/>
          </a:prstGeom>
          <a:noFill/>
        </p:spPr>
        <p:txBody>
          <a:bodyPr wrap="none" rtlCol="0">
            <a:spAutoFit/>
          </a:bodyPr>
          <a:lstStyle/>
          <a:p>
            <a:r>
              <a:rPr lang="en-US" sz="800" dirty="0" smtClean="0"/>
              <a:t>rev. 5/2023 /pica</a:t>
            </a:r>
            <a:endParaRPr lang="en-US" sz="800" dirty="0"/>
          </a:p>
        </p:txBody>
      </p:sp>
    </p:spTree>
    <p:extLst>
      <p:ext uri="{BB962C8B-B14F-4D97-AF65-F5344CB8AC3E}">
        <p14:creationId xmlns:p14="http://schemas.microsoft.com/office/powerpoint/2010/main" val="13233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764E5-DE01-4EE8-8BD0-F9AA26DD5B94}"/>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300000"/>
                    </a14:imgEffect>
                    <a14:imgEffect>
                      <a14:brightnessContrast bright="-8000" contrast="64000"/>
                    </a14:imgEffect>
                  </a14:imgLayer>
                </a14:imgProps>
              </a:ext>
            </a:extLst>
          </a:blip>
          <a:stretch>
            <a:fillRect/>
          </a:stretch>
        </p:blipFill>
        <p:spPr>
          <a:xfrm>
            <a:off x="155329" y="6004486"/>
            <a:ext cx="1749671" cy="472514"/>
          </a:xfrm>
          <a:prstGeom prst="rect">
            <a:avLst/>
          </a:prstGeom>
        </p:spPr>
      </p:pic>
      <p:pic>
        <p:nvPicPr>
          <p:cNvPr id="17" name="Picture 16" descr="Screen Shot 2014-01-16 at 1.52.47 PM.png"/>
          <p:cNvPicPr>
            <a:picLocks noChangeAspect="1"/>
          </p:cNvPicPr>
          <p:nvPr/>
        </p:nvPicPr>
        <p:blipFill rotWithShape="1">
          <a:blip r:embed="rId5">
            <a:alphaModFix amt="47000"/>
            <a:extLst>
              <a:ext uri="{28A0092B-C50C-407E-A947-70E740481C1C}">
                <a14:useLocalDpi xmlns:a14="http://schemas.microsoft.com/office/drawing/2010/main" val="0"/>
              </a:ext>
            </a:extLst>
          </a:blip>
          <a:srcRect t="28477" r="1668" b="1160"/>
          <a:stretch/>
        </p:blipFill>
        <p:spPr>
          <a:xfrm>
            <a:off x="0" y="-76200"/>
            <a:ext cx="9143999" cy="6858000"/>
          </a:xfrm>
          <a:prstGeom prst="rect">
            <a:avLst/>
          </a:prstGeom>
        </p:spPr>
      </p:pic>
      <p:sp>
        <p:nvSpPr>
          <p:cNvPr id="9" name="Rectangle 32"/>
          <p:cNvSpPr>
            <a:spLocks noChangeArrowheads="1"/>
          </p:cNvSpPr>
          <p:nvPr/>
        </p:nvSpPr>
        <p:spPr bwMode="auto">
          <a:xfrm>
            <a:off x="76200" y="152400"/>
            <a:ext cx="4413850" cy="6857510"/>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A MESSAGE FROM THE PASTOR…</a:t>
            </a:r>
          </a:p>
          <a:p>
            <a:pPr defTabSz="1008063"/>
            <a:endParaRPr lang="en-US" sz="1300" b="1" dirty="0">
              <a:latin typeface="Footlight MT Light"/>
              <a:cs typeface="Footlight MT Light"/>
            </a:endParaRPr>
          </a:p>
          <a:p>
            <a:pPr defTabSz="1008063"/>
            <a:r>
              <a:rPr lang="en-US" sz="1200" dirty="0">
                <a:latin typeface="Footlight MT Light"/>
                <a:cs typeface="Footlight MT Light"/>
              </a:rPr>
              <a:t>May God bless and keep you as you move forward toward uniting your hearts.  We are honored that you decided to give First United Methodist Church of Farmington the opportunity to participate in this sacred occasion.  </a:t>
            </a: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endParaRPr lang="en-US" sz="1300" dirty="0">
              <a:latin typeface="Footlight MT Light"/>
              <a:cs typeface="Footlight MT Light"/>
            </a:endParaRPr>
          </a:p>
          <a:p>
            <a:pPr defTabSz="1008063"/>
            <a:endParaRPr lang="en-US" sz="1300" dirty="0">
              <a:latin typeface="Footlight MT Light"/>
              <a:cs typeface="Footlight MT Light"/>
            </a:endParaRPr>
          </a:p>
          <a:p>
            <a:pPr defTabSz="1008063"/>
            <a:endParaRPr lang="en-US" sz="1300" dirty="0">
              <a:latin typeface="Footlight MT Light"/>
              <a:cs typeface="Footlight MT Light"/>
            </a:endParaRPr>
          </a:p>
          <a:p>
            <a:pPr defTabSz="1008063"/>
            <a:endParaRPr lang="en-US" sz="1300" dirty="0">
              <a:latin typeface="Footlight MT Light"/>
              <a:cs typeface="Footlight MT Light"/>
            </a:endParaRPr>
          </a:p>
          <a:p>
            <a:pPr defTabSz="1008063"/>
            <a:endParaRPr lang="en-US" sz="1300" dirty="0">
              <a:latin typeface="Footlight MT Light"/>
              <a:cs typeface="Footlight MT Light"/>
            </a:endParaRPr>
          </a:p>
          <a:p>
            <a:pPr defTabSz="1008063"/>
            <a:endParaRPr lang="en-US" sz="1200" dirty="0">
              <a:latin typeface="Footlight MT Light"/>
              <a:cs typeface="Footlight MT Light"/>
            </a:endParaRPr>
          </a:p>
          <a:p>
            <a:pPr defTabSz="1008063"/>
            <a:r>
              <a:rPr lang="en-US" sz="1200" dirty="0">
                <a:latin typeface="Footlight MT Light"/>
                <a:cs typeface="Footlight MT Light"/>
              </a:rPr>
              <a:t>To that end, we have prepared the following guide book to help you plan your wedding.  These guidelines are to be followed by all persons who will participate in your wedding, as they will aide in allowing your day to be a true blessing. Please take an opportunity to completely review this guide, as it contains vital information as you move forward in your planning.  </a:t>
            </a:r>
          </a:p>
          <a:p>
            <a:pPr defTabSz="1008063"/>
            <a:endParaRPr lang="en-US" sz="1200" dirty="0">
              <a:latin typeface="Footlight MT Light"/>
              <a:cs typeface="Footlight MT Light"/>
            </a:endParaRPr>
          </a:p>
          <a:p>
            <a:pPr defTabSz="1008063"/>
            <a:r>
              <a:rPr lang="en-US" sz="1200" dirty="0">
                <a:latin typeface="Footlight MT Light"/>
                <a:cs typeface="Footlight MT Light"/>
              </a:rPr>
              <a:t>If you have any questions regarding these guidelines, feel free to contact me. I can be reached at the following numbers: by cell at (313) 283-9919; or the church at (248) 474-6573.</a:t>
            </a:r>
          </a:p>
          <a:p>
            <a:pPr defTabSz="1008063"/>
            <a:endParaRPr lang="en-US" sz="800" dirty="0">
              <a:latin typeface="Footlight MT Light"/>
              <a:cs typeface="Footlight MT Light"/>
            </a:endParaRPr>
          </a:p>
          <a:p>
            <a:pPr defTabSz="1008063"/>
            <a:r>
              <a:rPr lang="en-US" sz="1200" dirty="0">
                <a:latin typeface="Footlight MT Light"/>
                <a:cs typeface="Footlight MT Light"/>
              </a:rPr>
              <a:t>Blessings,</a:t>
            </a:r>
          </a:p>
          <a:p>
            <a:pPr defTabSz="1008063"/>
            <a:endParaRPr lang="en-US" sz="800" dirty="0">
              <a:latin typeface="Footlight MT Light"/>
              <a:cs typeface="Footlight MT Light"/>
            </a:endParaRPr>
          </a:p>
          <a:p>
            <a:pPr defTabSz="1008063"/>
            <a:endParaRPr lang="en-US" sz="800" dirty="0">
              <a:latin typeface="Footlight MT Light"/>
              <a:cs typeface="Footlight MT Light"/>
            </a:endParaRPr>
          </a:p>
          <a:p>
            <a:pPr defTabSz="1008063"/>
            <a:r>
              <a:rPr lang="en-US" sz="1200" dirty="0">
                <a:latin typeface="Footlight MT Light"/>
                <a:cs typeface="Footlight MT Light"/>
              </a:rPr>
              <a:t>Rev. Dr. Anthony R. Hood</a:t>
            </a:r>
          </a:p>
          <a:p>
            <a:pPr defTabSz="1008063"/>
            <a:r>
              <a:rPr lang="en-US" sz="1200" dirty="0">
                <a:latin typeface="Footlight MT Light"/>
                <a:cs typeface="Footlight MT Light"/>
              </a:rPr>
              <a:t>Pastor</a:t>
            </a:r>
          </a:p>
        </p:txBody>
      </p:sp>
      <p:sp>
        <p:nvSpPr>
          <p:cNvPr id="8" name="Rectangle 32"/>
          <p:cNvSpPr>
            <a:spLocks noChangeArrowheads="1"/>
          </p:cNvSpPr>
          <p:nvPr/>
        </p:nvSpPr>
        <p:spPr bwMode="auto">
          <a:xfrm>
            <a:off x="76200" y="1093849"/>
            <a:ext cx="2667000" cy="2687138"/>
          </a:xfrm>
          <a:prstGeom prst="rect">
            <a:avLst/>
          </a:prstGeom>
          <a:noFill/>
          <a:ln w="9525">
            <a:noFill/>
            <a:miter lim="800000"/>
            <a:headEnd/>
            <a:tailEnd/>
          </a:ln>
        </p:spPr>
        <p:txBody>
          <a:bodyPr wrap="square" lIns="100831" tIns="50415" rIns="100831" bIns="50415">
            <a:spAutoFit/>
          </a:bodyPr>
          <a:lstStyle/>
          <a:p>
            <a:pPr defTabSz="1008063"/>
            <a:endParaRPr lang="en-US" sz="1200" dirty="0">
              <a:latin typeface="Footlight MT Light"/>
              <a:cs typeface="Footlight MT Light"/>
            </a:endParaRPr>
          </a:p>
          <a:p>
            <a:pPr defTabSz="1008063"/>
            <a:endParaRPr lang="en-US" sz="1200" dirty="0">
              <a:latin typeface="Footlight MT Light"/>
              <a:cs typeface="Footlight MT Light"/>
            </a:endParaRPr>
          </a:p>
          <a:p>
            <a:pPr defTabSz="1008063"/>
            <a:r>
              <a:rPr lang="en-US" sz="1200" dirty="0">
                <a:latin typeface="Footlight MT Light"/>
                <a:cs typeface="Footlight MT Light"/>
              </a:rPr>
              <a:t>The act of Christian marriage is a Holy occasion and needs to be given a level of reverence appropriate for the occasion.  Marriage is a special commitment, not to be entered into lightly.  We ask you, and all the participants in your wedding, to remember that getting married in the church is a sacred event.  The church  is a place where we can meet God    and experience the power of His presence.</a:t>
            </a:r>
          </a:p>
        </p:txBody>
      </p:sp>
      <p:sp>
        <p:nvSpPr>
          <p:cNvPr id="16" name="Content Placeholder 3"/>
          <p:cNvSpPr>
            <a:spLocks noGrp="1"/>
          </p:cNvSpPr>
          <p:nvPr>
            <p:ph sz="half" idx="2"/>
          </p:nvPr>
        </p:nvSpPr>
        <p:spPr>
          <a:xfrm>
            <a:off x="4724400" y="228600"/>
            <a:ext cx="4343400" cy="6400800"/>
          </a:xfrm>
          <a:solidFill>
            <a:srgbClr val="FFFFFF">
              <a:alpha val="3000"/>
            </a:srgbClr>
          </a:solidFill>
          <a:effectLst>
            <a:glow rad="254000">
              <a:schemeClr val="bg1">
                <a:alpha val="69000"/>
              </a:schemeClr>
            </a:glow>
            <a:softEdge rad="114300"/>
          </a:effectLst>
        </p:spPr>
        <p:txBody>
          <a:bodyPr>
            <a:normAutofit/>
          </a:bodyPr>
          <a:lstStyle/>
          <a:p>
            <a:pPr marL="0" indent="0" algn="ctr">
              <a:buNone/>
            </a:pPr>
            <a:endParaRPr lang="en-US" sz="1600" b="1" dirty="0">
              <a:solidFill>
                <a:srgbClr val="000000"/>
              </a:solidFill>
              <a:latin typeface="Footlight MT Light"/>
              <a:cs typeface="Footlight MT Light"/>
            </a:endParaRPr>
          </a:p>
          <a:p>
            <a:pPr marL="0" indent="0" algn="ctr">
              <a:buNone/>
            </a:pPr>
            <a:endParaRPr lang="en-US" sz="1600" b="1" dirty="0">
              <a:solidFill>
                <a:srgbClr val="000000"/>
              </a:solidFill>
              <a:latin typeface="Footlight MT Light"/>
              <a:cs typeface="Footlight MT Light"/>
            </a:endParaRPr>
          </a:p>
          <a:p>
            <a:pPr marL="0" indent="0" algn="ctr">
              <a:buNone/>
            </a:pPr>
            <a:endParaRPr lang="en-US" sz="1600" b="1" dirty="0">
              <a:solidFill>
                <a:srgbClr val="000000"/>
              </a:solidFill>
              <a:latin typeface="Footlight MT Light"/>
              <a:cs typeface="Footlight MT Light"/>
            </a:endParaRPr>
          </a:p>
          <a:p>
            <a:pPr marL="0" indent="0" algn="ctr">
              <a:buNone/>
            </a:pPr>
            <a:endParaRPr lang="en-US" sz="1600" b="1" dirty="0">
              <a:solidFill>
                <a:srgbClr val="000000"/>
              </a:solidFill>
              <a:latin typeface="Footlight MT Light"/>
              <a:cs typeface="Footlight MT Light"/>
            </a:endParaRPr>
          </a:p>
        </p:txBody>
      </p:sp>
      <p:sp>
        <p:nvSpPr>
          <p:cNvPr id="14" name="Rectangle 32"/>
          <p:cNvSpPr>
            <a:spLocks noChangeArrowheads="1"/>
          </p:cNvSpPr>
          <p:nvPr/>
        </p:nvSpPr>
        <p:spPr bwMode="auto">
          <a:xfrm>
            <a:off x="4724400" y="152400"/>
            <a:ext cx="4343400" cy="6595898"/>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WEDDING CHECKLIST</a:t>
            </a:r>
          </a:p>
          <a:p>
            <a:pPr defTabSz="1008063"/>
            <a:endParaRPr lang="en-US" sz="1300" b="1" dirty="0">
              <a:latin typeface="Footlight MT Light"/>
              <a:cs typeface="Footlight MT Light"/>
            </a:endParaRPr>
          </a:p>
          <a:p>
            <a:pPr defTabSz="1008063"/>
            <a:r>
              <a:rPr lang="en-US" sz="1200" b="1" dirty="0">
                <a:latin typeface="Footlight MT Light"/>
                <a:cs typeface="Footlight MT Light"/>
              </a:rPr>
              <a:t>10–12 Months…</a:t>
            </a:r>
          </a:p>
          <a:p>
            <a:pPr marL="171450" indent="-171450" defTabSz="1008063">
              <a:buFont typeface="Arial"/>
              <a:buChar char="•"/>
            </a:pPr>
            <a:r>
              <a:rPr lang="en-US" sz="1200" dirty="0">
                <a:latin typeface="Footlight MT Light"/>
                <a:cs typeface="Footlight MT Light"/>
              </a:rPr>
              <a:t>Develop a budget and establish top priorities</a:t>
            </a:r>
          </a:p>
          <a:p>
            <a:pPr marL="171450" indent="-171450" defTabSz="1008063">
              <a:buFont typeface="Arial"/>
              <a:buChar char="•"/>
            </a:pPr>
            <a:r>
              <a:rPr lang="en-US" sz="1200" dirty="0">
                <a:latin typeface="Footlight MT Light"/>
                <a:cs typeface="Footlight MT Light"/>
              </a:rPr>
              <a:t>Compile a preliminary guest list</a:t>
            </a:r>
          </a:p>
          <a:p>
            <a:pPr marL="171450" indent="-171450" defTabSz="1008063">
              <a:buFont typeface="Arial"/>
              <a:buChar char="•"/>
            </a:pPr>
            <a:r>
              <a:rPr lang="en-US" sz="1200" dirty="0">
                <a:latin typeface="Footlight MT Light"/>
                <a:cs typeface="Footlight MT Light"/>
              </a:rPr>
              <a:t>Choose your wedding party</a:t>
            </a:r>
          </a:p>
          <a:p>
            <a:pPr marL="171450" indent="-171450" defTabSz="1008063">
              <a:buFont typeface="Arial"/>
              <a:buChar char="•"/>
            </a:pPr>
            <a:r>
              <a:rPr lang="en-US" sz="1200" dirty="0">
                <a:latin typeface="Footlight MT Light"/>
                <a:cs typeface="Footlight MT Light"/>
              </a:rPr>
              <a:t>Find a venue for your ceremony and reception, and reserve your date</a:t>
            </a:r>
          </a:p>
          <a:p>
            <a:pPr marL="171450" indent="-171450" defTabSz="1008063">
              <a:buFont typeface="Arial"/>
              <a:buChar char="•"/>
            </a:pPr>
            <a:r>
              <a:rPr lang="en-US" sz="1200" dirty="0">
                <a:latin typeface="Footlight MT Light"/>
                <a:cs typeface="Footlight MT Light"/>
              </a:rPr>
              <a:t>Send “Save-The-Date” notice</a:t>
            </a:r>
          </a:p>
          <a:p>
            <a:pPr marL="171450" indent="-171450" defTabSz="1008063">
              <a:buFont typeface="Arial"/>
              <a:buChar char="•"/>
            </a:pPr>
            <a:r>
              <a:rPr lang="en-US" sz="1200" dirty="0">
                <a:latin typeface="Footlight MT Light"/>
                <a:cs typeface="Footlight MT Light"/>
              </a:rPr>
              <a:t>Find a wedding dress </a:t>
            </a:r>
          </a:p>
          <a:p>
            <a:pPr marL="171450" indent="-171450" defTabSz="1008063">
              <a:buFont typeface="Arial"/>
              <a:buChar char="•"/>
            </a:pPr>
            <a:r>
              <a:rPr lang="en-US" sz="1200" dirty="0">
                <a:latin typeface="Footlight MT Light"/>
                <a:cs typeface="Footlight MT Light"/>
              </a:rPr>
              <a:t>Secure caterer, photographer/videographer, officiant, wedding planner</a:t>
            </a:r>
          </a:p>
          <a:p>
            <a:pPr defTabSz="1008063"/>
            <a:endParaRPr lang="en-US" sz="1200" dirty="0">
              <a:latin typeface="Footlight MT Light"/>
              <a:cs typeface="Footlight MT Light"/>
            </a:endParaRPr>
          </a:p>
          <a:p>
            <a:pPr defTabSz="1008063"/>
            <a:r>
              <a:rPr lang="en-US" sz="1200" b="1" dirty="0">
                <a:latin typeface="Footlight MT Light"/>
                <a:cs typeface="Footlight MT Light"/>
              </a:rPr>
              <a:t>6–9 Months…</a:t>
            </a:r>
          </a:p>
          <a:p>
            <a:pPr marL="171450" indent="-171450" defTabSz="1008063">
              <a:buFont typeface="Arial"/>
              <a:buChar char="•"/>
            </a:pPr>
            <a:r>
              <a:rPr lang="en-US" sz="1200" dirty="0">
                <a:latin typeface="Footlight MT Light"/>
                <a:cs typeface="Footlight MT Light"/>
              </a:rPr>
              <a:t>Find a florist, cake designer, DJ/Entertainment, transportation, invitation stationer </a:t>
            </a:r>
          </a:p>
          <a:p>
            <a:pPr marL="171450" indent="-171450" defTabSz="1008063">
              <a:buFont typeface="Arial"/>
              <a:buChar char="•"/>
            </a:pPr>
            <a:r>
              <a:rPr lang="en-US" sz="1200" dirty="0">
                <a:latin typeface="Footlight MT Light"/>
                <a:cs typeface="Footlight MT Light"/>
              </a:rPr>
              <a:t>Create gift registry </a:t>
            </a:r>
          </a:p>
          <a:p>
            <a:pPr marL="171450" indent="-171450" defTabSz="1008063">
              <a:buFont typeface="Arial"/>
              <a:buChar char="•"/>
            </a:pPr>
            <a:r>
              <a:rPr lang="en-US" sz="1200" dirty="0">
                <a:latin typeface="Footlight MT Light"/>
                <a:cs typeface="Footlight MT Light"/>
              </a:rPr>
              <a:t>Order bridesmaid(s), flower girl dresses</a:t>
            </a:r>
          </a:p>
          <a:p>
            <a:pPr defTabSz="1008063"/>
            <a:endParaRPr lang="en-US" sz="1200" dirty="0">
              <a:latin typeface="Footlight MT Light"/>
              <a:cs typeface="Footlight MT Light"/>
            </a:endParaRPr>
          </a:p>
          <a:p>
            <a:pPr defTabSz="1008063"/>
            <a:r>
              <a:rPr lang="en-US" sz="1200" b="1" dirty="0">
                <a:latin typeface="Footlight MT Light"/>
                <a:cs typeface="Footlight MT Light"/>
              </a:rPr>
              <a:t>3–5 Months…</a:t>
            </a:r>
          </a:p>
          <a:p>
            <a:pPr marL="171450" indent="-171450" defTabSz="1008063">
              <a:buFont typeface="Arial"/>
              <a:buChar char="•"/>
            </a:pPr>
            <a:r>
              <a:rPr lang="en-US" sz="1200" dirty="0">
                <a:latin typeface="Footlight MT Light"/>
                <a:cs typeface="Footlight MT Light"/>
              </a:rPr>
              <a:t>Book rehearsal and rehearsal dinner location(s)</a:t>
            </a:r>
          </a:p>
          <a:p>
            <a:pPr marL="171450" indent="-171450" defTabSz="1008063">
              <a:buFont typeface="Arial"/>
              <a:buChar char="•"/>
            </a:pPr>
            <a:r>
              <a:rPr lang="en-US" sz="1200" dirty="0">
                <a:latin typeface="Footlight MT Light"/>
                <a:cs typeface="Footlight MT Light"/>
              </a:rPr>
              <a:t>Reserve all necessary party rentals and linens</a:t>
            </a:r>
          </a:p>
          <a:p>
            <a:pPr marL="171450" indent="-171450" defTabSz="1008063">
              <a:buFont typeface="Arial"/>
              <a:buChar char="•"/>
            </a:pPr>
            <a:r>
              <a:rPr lang="en-US" sz="1200" dirty="0">
                <a:latin typeface="Footlight MT Light"/>
                <a:cs typeface="Footlight MT Light"/>
              </a:rPr>
              <a:t>Order wedding favors</a:t>
            </a:r>
          </a:p>
          <a:p>
            <a:pPr marL="171450" indent="-171450" defTabSz="1008063">
              <a:buFont typeface="Arial"/>
              <a:buChar char="•"/>
            </a:pPr>
            <a:r>
              <a:rPr lang="en-US" sz="1200" dirty="0">
                <a:latin typeface="Footlight MT Light"/>
                <a:cs typeface="Footlight MT Light"/>
              </a:rPr>
              <a:t>Reserve men’s formalwear</a:t>
            </a:r>
          </a:p>
          <a:p>
            <a:pPr marL="171450" indent="-171450" defTabSz="1008063">
              <a:buFont typeface="Arial"/>
              <a:buChar char="•"/>
            </a:pPr>
            <a:r>
              <a:rPr lang="en-US" sz="1200" dirty="0">
                <a:latin typeface="Footlight MT Light"/>
                <a:cs typeface="Footlight MT Light"/>
              </a:rPr>
              <a:t>Finalize the guest list, invitation, ceremony readings and vows, catering details</a:t>
            </a:r>
          </a:p>
          <a:p>
            <a:pPr marL="171450" indent="-171450" defTabSz="1008063">
              <a:buFont typeface="Arial"/>
              <a:buChar char="•"/>
            </a:pPr>
            <a:r>
              <a:rPr lang="en-US" sz="1200" dirty="0">
                <a:latin typeface="Footlight MT Light"/>
                <a:cs typeface="Footlight MT Light"/>
              </a:rPr>
              <a:t>Purchase wedding rings</a:t>
            </a:r>
          </a:p>
          <a:p>
            <a:pPr marL="171450" indent="-171450" defTabSz="1008063">
              <a:buFont typeface="Arial"/>
              <a:buChar char="•"/>
            </a:pPr>
            <a:r>
              <a:rPr lang="en-US" sz="1200" dirty="0">
                <a:latin typeface="Footlight MT Light"/>
                <a:cs typeface="Footlight MT Light"/>
              </a:rPr>
              <a:t>Finalize honeymoon plans</a:t>
            </a:r>
          </a:p>
          <a:p>
            <a:pPr defTabSz="1008063"/>
            <a:endParaRPr lang="en-US" sz="1200" dirty="0">
              <a:latin typeface="Footlight MT Light"/>
              <a:cs typeface="Footlight MT Light"/>
            </a:endParaRPr>
          </a:p>
          <a:p>
            <a:pPr defTabSz="1008063"/>
            <a:r>
              <a:rPr lang="en-US" sz="1200" b="1" dirty="0">
                <a:latin typeface="Footlight MT Light"/>
                <a:cs typeface="Footlight MT Light"/>
              </a:rPr>
              <a:t>6–8 Weeks…</a:t>
            </a:r>
          </a:p>
          <a:p>
            <a:pPr marL="171450" indent="-171450" defTabSz="1008063">
              <a:buFont typeface="Arial"/>
              <a:buChar char="•"/>
            </a:pPr>
            <a:r>
              <a:rPr lang="en-US" sz="1200" dirty="0">
                <a:latin typeface="Footlight MT Light"/>
                <a:cs typeface="Footlight MT Light"/>
              </a:rPr>
              <a:t>Mail invitations! </a:t>
            </a:r>
          </a:p>
          <a:p>
            <a:pPr marL="171450" indent="-171450" defTabSz="1008063">
              <a:buFont typeface="Arial"/>
              <a:buChar char="•"/>
            </a:pPr>
            <a:r>
              <a:rPr lang="en-US" sz="1200" dirty="0">
                <a:latin typeface="Footlight MT Light"/>
                <a:cs typeface="Footlight MT Light"/>
              </a:rPr>
              <a:t>Confirm date with vendors</a:t>
            </a:r>
          </a:p>
          <a:p>
            <a:pPr marL="171450" indent="-171450" defTabSz="1008063">
              <a:buFont typeface="Arial"/>
              <a:buChar char="•"/>
            </a:pPr>
            <a:r>
              <a:rPr lang="en-US" sz="1200" dirty="0">
                <a:latin typeface="Footlight MT Light"/>
                <a:cs typeface="Footlight MT Light"/>
              </a:rPr>
              <a:t>Research marriage license requirements and name-change paperwork</a:t>
            </a:r>
          </a:p>
          <a:p>
            <a:pPr defTabSz="1008063"/>
            <a:endParaRPr lang="en-US" sz="1200" dirty="0">
              <a:latin typeface="Footlight MT Light"/>
              <a:cs typeface="Footlight MT Light"/>
            </a:endParaRPr>
          </a:p>
        </p:txBody>
      </p:sp>
      <p:pic>
        <p:nvPicPr>
          <p:cNvPr id="2" name="Picture 1">
            <a:extLst>
              <a:ext uri="{FF2B5EF4-FFF2-40B4-BE49-F238E27FC236}">
                <a16:creationId xmlns:a16="http://schemas.microsoft.com/office/drawing/2014/main" id="{0A627E36-A7DA-4734-819F-D8FDC8377D31}"/>
              </a:ext>
            </a:extLst>
          </p:cNvPr>
          <p:cNvPicPr>
            <a:picLocks noChangeAspect="1"/>
          </p:cNvPicPr>
          <p:nvPr/>
        </p:nvPicPr>
        <p:blipFill>
          <a:blip r:embed="rId6">
            <a:duotone>
              <a:schemeClr val="bg2">
                <a:shade val="45000"/>
                <a:satMod val="135000"/>
              </a:schemeClr>
              <a:prstClr val="white"/>
            </a:duotone>
          </a:blip>
          <a:stretch>
            <a:fillRect/>
          </a:stretch>
        </p:blipFill>
        <p:spPr>
          <a:xfrm rot="1146707">
            <a:off x="2627802" y="1869630"/>
            <a:ext cx="1703363" cy="1135575"/>
          </a:xfrm>
          <a:prstGeom prst="round2DiagRect">
            <a:avLst>
              <a:gd name="adj1" fmla="val 41282"/>
              <a:gd name="adj2" fmla="val 0"/>
            </a:avLst>
          </a:prstGeom>
          <a:ln w="5715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027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05DFF5-88A7-418F-A4A4-53738F8AD46F}"/>
              </a:ext>
            </a:extLst>
          </p:cNvPr>
          <p:cNvPicPr>
            <a:picLocks noChangeAspect="1"/>
          </p:cNvPicPr>
          <p:nvPr/>
        </p:nvPicPr>
        <p:blipFill>
          <a:blip r:embed="rId2">
            <a:duotone>
              <a:schemeClr val="bg2">
                <a:shade val="45000"/>
                <a:satMod val="135000"/>
              </a:schemeClr>
              <a:prstClr val="white"/>
            </a:duotone>
            <a:alphaModFix amt="50000"/>
            <a:extLst>
              <a:ext uri="{BEBA8EAE-BF5A-486C-A8C5-ECC9F3942E4B}">
                <a14:imgProps xmlns:a14="http://schemas.microsoft.com/office/drawing/2010/main">
                  <a14:imgLayer r:embed="rId3">
                    <a14:imgEffect>
                      <a14:sharpenSoften amount="30000"/>
                    </a14:imgEffect>
                    <a14:imgEffect>
                      <a14:brightnessContrast bright="75000"/>
                    </a14:imgEffect>
                  </a14:imgLayer>
                </a14:imgProps>
              </a:ext>
            </a:extLst>
          </a:blip>
          <a:stretch>
            <a:fillRect/>
          </a:stretch>
        </p:blipFill>
        <p:spPr>
          <a:xfrm>
            <a:off x="-76200" y="-457200"/>
            <a:ext cx="9144000" cy="6858000"/>
          </a:xfrm>
          <a:prstGeom prst="rect">
            <a:avLst/>
          </a:prstGeom>
        </p:spPr>
      </p:pic>
      <p:sp>
        <p:nvSpPr>
          <p:cNvPr id="9" name="Rectangle 32"/>
          <p:cNvSpPr>
            <a:spLocks noChangeArrowheads="1"/>
          </p:cNvSpPr>
          <p:nvPr/>
        </p:nvSpPr>
        <p:spPr bwMode="auto">
          <a:xfrm>
            <a:off x="4724400" y="152400"/>
            <a:ext cx="4343400" cy="6826733"/>
          </a:xfrm>
          <a:prstGeom prst="rect">
            <a:avLst/>
          </a:prstGeom>
          <a:noFill/>
          <a:ln w="9525">
            <a:noFill/>
            <a:miter lim="800000"/>
            <a:headEnd/>
            <a:tailEnd/>
          </a:ln>
        </p:spPr>
        <p:txBody>
          <a:bodyPr wrap="square" lIns="100831" tIns="50415" rIns="100831" bIns="50415">
            <a:spAutoFit/>
          </a:bodyPr>
          <a:lstStyle/>
          <a:p>
            <a:pPr algn="ctr" defTabSz="1008063"/>
            <a:r>
              <a:rPr lang="en-US" sz="1300" b="1" dirty="0">
                <a:latin typeface="Footlight MT Light"/>
                <a:cs typeface="Footlight MT Light"/>
              </a:rPr>
              <a:t>FREQUENTLY ASKED QUESTIONS</a:t>
            </a:r>
          </a:p>
          <a:p>
            <a:pPr algn="ctr" defTabSz="1008063"/>
            <a:endParaRPr lang="en-US" sz="800" b="1" dirty="0">
              <a:latin typeface="Footlight MT Light"/>
              <a:cs typeface="Footlight MT Light"/>
            </a:endParaRPr>
          </a:p>
          <a:p>
            <a:pPr defTabSz="1008063"/>
            <a:r>
              <a:rPr lang="en-US" sz="1300" b="1" dirty="0">
                <a:latin typeface="Footlight MT Light"/>
                <a:cs typeface="Footlight MT Light"/>
              </a:rPr>
              <a:t>Who do I contact in order to schedule my wedding?</a:t>
            </a:r>
          </a:p>
          <a:p>
            <a:pPr algn="just" defTabSz="1008063"/>
            <a:r>
              <a:rPr lang="en-US" sz="1300" dirty="0">
                <a:latin typeface="Footlight MT Light"/>
                <a:cs typeface="Footlight MT Light"/>
              </a:rPr>
              <a:t>You will need to first contact the Church Administrator, </a:t>
            </a:r>
            <a:r>
              <a:rPr lang="en-US" sz="1300" dirty="0" smtClean="0">
                <a:latin typeface="Footlight MT Light"/>
                <a:cs typeface="Footlight MT Light"/>
              </a:rPr>
              <a:t>Phyllis Anderson</a:t>
            </a:r>
            <a:r>
              <a:rPr lang="en-US" sz="1300" dirty="0">
                <a:latin typeface="Footlight MT Light"/>
                <a:cs typeface="Footlight MT Light"/>
              </a:rPr>
              <a:t>, to confirm the availability of both the pastor and church for your wedding date.</a:t>
            </a:r>
          </a:p>
          <a:p>
            <a:pPr defTabSz="1008063"/>
            <a:endParaRPr lang="en-US" sz="1300" dirty="0">
              <a:latin typeface="Footlight MT Light"/>
              <a:cs typeface="Footlight MT Light"/>
            </a:endParaRPr>
          </a:p>
          <a:p>
            <a:pPr defTabSz="1008063"/>
            <a:r>
              <a:rPr lang="en-US" sz="1300" b="1" dirty="0">
                <a:latin typeface="Footlight MT Light"/>
                <a:cs typeface="Footlight MT Light"/>
              </a:rPr>
              <a:t>Who can have their wedding at Frist UMC?</a:t>
            </a:r>
          </a:p>
          <a:p>
            <a:pPr algn="just" defTabSz="1008063"/>
            <a:r>
              <a:rPr lang="en-US" sz="1300" dirty="0">
                <a:latin typeface="Footlight MT Light"/>
                <a:cs typeface="Footlight MT Light"/>
              </a:rPr>
              <a:t>Our building is available to anyone in the community who wishes to celebrate the covenant of Christian marriage.  However, priority is given to active members of the church and their immediate family when scheduling wedding dates.</a:t>
            </a:r>
          </a:p>
          <a:p>
            <a:pPr defTabSz="1008063"/>
            <a:endParaRPr lang="en-US" sz="1300" dirty="0">
              <a:latin typeface="Footlight MT Light"/>
              <a:cs typeface="Footlight MT Light"/>
            </a:endParaRPr>
          </a:p>
          <a:p>
            <a:pPr defTabSz="1008063"/>
            <a:r>
              <a:rPr lang="en-US" sz="1300" b="1" dirty="0">
                <a:latin typeface="Footlight MT Light"/>
                <a:cs typeface="Footlight MT Light"/>
              </a:rPr>
              <a:t>How do I reserve my wedding date and the church?</a:t>
            </a:r>
          </a:p>
          <a:p>
            <a:pPr algn="just" defTabSz="1008063"/>
            <a:r>
              <a:rPr lang="en-US" sz="1300" dirty="0">
                <a:latin typeface="Footlight MT Light"/>
                <a:cs typeface="Footlight MT Light"/>
              </a:rPr>
              <a:t>Once you have contacted the Church Administrator to confirm the availability of the church and the pastor for your wedding date, you will receive a </a:t>
            </a:r>
            <a:r>
              <a:rPr lang="en-US" sz="1300" i="1" dirty="0">
                <a:latin typeface="Footlight MT Light"/>
                <a:cs typeface="Footlight MT Light"/>
              </a:rPr>
              <a:t>Building Usage Contract</a:t>
            </a:r>
            <a:r>
              <a:rPr lang="en-US" sz="1300" dirty="0">
                <a:latin typeface="Footlight MT Light"/>
                <a:cs typeface="Footlight MT Light"/>
              </a:rPr>
              <a:t>.  In order to reserve your wedding date, you must sign and return this contract to the church, accompanied with a money order or certified check for the </a:t>
            </a:r>
            <a:r>
              <a:rPr lang="en-US" sz="1300" dirty="0" smtClean="0">
                <a:latin typeface="Footlight MT Light"/>
                <a:cs typeface="Footlight MT Light"/>
              </a:rPr>
              <a:t>$200.00 </a:t>
            </a:r>
            <a:r>
              <a:rPr lang="en-US" sz="1300" dirty="0">
                <a:latin typeface="Footlight MT Light"/>
                <a:cs typeface="Footlight MT Light"/>
              </a:rPr>
              <a:t>refundable wedding day deposit.  Your wedding date will not be reserved until the signed contract and deposit are received.  Certified checks and money orders should be made payable to: First United Methodist Church of Farmington.  The only exception is when your wedding will be conducted off-site. In the event of an off-site wedding, the wedding day deposit should be made payable directly to: Rev. Dr. Anthony R. Hood</a:t>
            </a:r>
          </a:p>
          <a:p>
            <a:pPr defTabSz="1008063"/>
            <a:endParaRPr lang="en-US" sz="1300" dirty="0">
              <a:latin typeface="Footlight MT Light"/>
              <a:cs typeface="Footlight MT Light"/>
            </a:endParaRPr>
          </a:p>
          <a:p>
            <a:pPr defTabSz="1008063"/>
            <a:r>
              <a:rPr lang="en-US" sz="1300" b="1" dirty="0">
                <a:latin typeface="Footlight MT Light"/>
                <a:cs typeface="Footlight MT Light"/>
              </a:rPr>
              <a:t>When is the balance due?</a:t>
            </a:r>
          </a:p>
          <a:p>
            <a:pPr defTabSz="1008063"/>
            <a:r>
              <a:rPr lang="en-US" sz="1300" dirty="0">
                <a:latin typeface="Footlight MT Light"/>
                <a:cs typeface="Footlight MT Light"/>
              </a:rPr>
              <a:t>The balance is due no later than 30 days before the wedding date.  Failure to remit the balance within this 30 day period may result in the forfeiture of your wedding date.  Exceptions are made by the pastor on a case-by-case basis.</a:t>
            </a:r>
          </a:p>
        </p:txBody>
      </p:sp>
      <p:sp>
        <p:nvSpPr>
          <p:cNvPr id="7" name="Rectangle 32"/>
          <p:cNvSpPr>
            <a:spLocks noChangeArrowheads="1"/>
          </p:cNvSpPr>
          <p:nvPr/>
        </p:nvSpPr>
        <p:spPr bwMode="auto">
          <a:xfrm>
            <a:off x="76200" y="152400"/>
            <a:ext cx="4343400" cy="6565122"/>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WEDDING CHECKLIST </a:t>
            </a:r>
            <a:r>
              <a:rPr lang="en-US" sz="1300" dirty="0">
                <a:latin typeface="Footlight MT Light"/>
                <a:cs typeface="Footlight MT Light"/>
              </a:rPr>
              <a:t>(continued)</a:t>
            </a:r>
          </a:p>
          <a:p>
            <a:pPr defTabSz="1008063"/>
            <a:endParaRPr lang="en-US" sz="1100" dirty="0">
              <a:latin typeface="Footlight MT Light"/>
              <a:cs typeface="Footlight MT Light"/>
            </a:endParaRPr>
          </a:p>
          <a:p>
            <a:pPr defTabSz="1008063"/>
            <a:r>
              <a:rPr lang="en-US" sz="1200" b="1" dirty="0">
                <a:latin typeface="Footlight MT Light"/>
                <a:cs typeface="Footlight MT Light"/>
              </a:rPr>
              <a:t>3–5 Weeks…</a:t>
            </a:r>
          </a:p>
          <a:p>
            <a:pPr marL="171450" indent="-171450" defTabSz="1008063">
              <a:buFont typeface="Arial"/>
              <a:buChar char="•"/>
            </a:pPr>
            <a:r>
              <a:rPr lang="en-US" sz="1200" dirty="0">
                <a:latin typeface="Footlight MT Light"/>
                <a:cs typeface="Footlight MT Light"/>
              </a:rPr>
              <a:t>Finalize and confirm: </a:t>
            </a:r>
          </a:p>
          <a:p>
            <a:pPr marL="628650" lvl="1" indent="-171450" defTabSz="1008063">
              <a:buFont typeface="Arial"/>
              <a:buChar char="•"/>
            </a:pPr>
            <a:r>
              <a:rPr lang="en-US" sz="1200" dirty="0">
                <a:latin typeface="Footlight MT Light"/>
                <a:cs typeface="Footlight MT Light"/>
              </a:rPr>
              <a:t>Wedding vows and readings with your Officiant; </a:t>
            </a:r>
          </a:p>
          <a:p>
            <a:pPr marL="628650" lvl="1" indent="-171450" defTabSz="1008063">
              <a:buFont typeface="Arial"/>
              <a:buChar char="•"/>
            </a:pPr>
            <a:r>
              <a:rPr lang="en-US" sz="1200" dirty="0">
                <a:latin typeface="Footlight MT Light"/>
                <a:cs typeface="Footlight MT Light"/>
              </a:rPr>
              <a:t>Shot list with your Photographer/Videographer; </a:t>
            </a:r>
          </a:p>
          <a:p>
            <a:pPr marL="628650" lvl="1" indent="-171450" defTabSz="1008063">
              <a:buFont typeface="Arial"/>
              <a:buChar char="•"/>
            </a:pPr>
            <a:r>
              <a:rPr lang="en-US" sz="1200" dirty="0">
                <a:latin typeface="Footlight MT Light"/>
                <a:cs typeface="Footlight MT Light"/>
              </a:rPr>
              <a:t>Song list with your DJ/musician; </a:t>
            </a:r>
          </a:p>
          <a:p>
            <a:pPr marL="628650" lvl="1" indent="-171450" defTabSz="1008063">
              <a:buFont typeface="Arial"/>
              <a:buChar char="•"/>
            </a:pPr>
            <a:r>
              <a:rPr lang="en-US" sz="1200" dirty="0">
                <a:latin typeface="Footlight MT Light"/>
                <a:cs typeface="Footlight MT Light"/>
              </a:rPr>
              <a:t>Timeline for the reception and who’s giving the toasts; </a:t>
            </a:r>
          </a:p>
          <a:p>
            <a:pPr marL="628650" lvl="1" indent="-171450" defTabSz="1008063">
              <a:buFont typeface="Arial"/>
              <a:buChar char="•"/>
            </a:pPr>
            <a:r>
              <a:rPr lang="en-US" sz="1200" dirty="0">
                <a:latin typeface="Footlight MT Light"/>
                <a:cs typeface="Footlight MT Light"/>
              </a:rPr>
              <a:t>Wedding night and honeymoon accommodations</a:t>
            </a:r>
          </a:p>
          <a:p>
            <a:pPr marL="171450" indent="-171450" defTabSz="1008063">
              <a:buFont typeface="Arial"/>
              <a:buChar char="•"/>
            </a:pPr>
            <a:r>
              <a:rPr lang="en-US" sz="1200" dirty="0">
                <a:latin typeface="Footlight MT Light"/>
                <a:cs typeface="Footlight MT Light"/>
              </a:rPr>
              <a:t>Obtain marriage license and complete name-change documents</a:t>
            </a:r>
          </a:p>
          <a:p>
            <a:pPr marL="171450" indent="-171450" defTabSz="1008063">
              <a:buFont typeface="Arial"/>
              <a:buChar char="•"/>
            </a:pPr>
            <a:r>
              <a:rPr lang="en-US" sz="1200" dirty="0">
                <a:latin typeface="Footlight MT Light"/>
                <a:cs typeface="Footlight MT Light"/>
              </a:rPr>
              <a:t>Pick up wedding rings and proofread any engraving</a:t>
            </a:r>
          </a:p>
          <a:p>
            <a:pPr marL="171450" indent="-171450" defTabSz="1008063">
              <a:buFont typeface="Arial"/>
              <a:buChar char="•"/>
            </a:pPr>
            <a:r>
              <a:rPr lang="en-US" sz="1200" dirty="0">
                <a:latin typeface="Footlight MT Light"/>
                <a:cs typeface="Footlight MT Light"/>
              </a:rPr>
              <a:t>Purchase wedding day accessories - guest book, cake </a:t>
            </a:r>
            <a:r>
              <a:rPr lang="en-US" sz="1200" dirty="0" smtClean="0">
                <a:latin typeface="Footlight MT Light"/>
                <a:cs typeface="Footlight MT Light"/>
              </a:rPr>
              <a:t>servers, etc</a:t>
            </a:r>
            <a:r>
              <a:rPr lang="en-US" sz="1200" dirty="0">
                <a:latin typeface="Footlight MT Light"/>
                <a:cs typeface="Footlight MT Light"/>
              </a:rPr>
              <a:t>.</a:t>
            </a:r>
          </a:p>
          <a:p>
            <a:pPr marL="171450" indent="-171450" defTabSz="1008063">
              <a:buFont typeface="Arial"/>
              <a:buChar char="•"/>
            </a:pPr>
            <a:r>
              <a:rPr lang="en-US" sz="1200" dirty="0">
                <a:latin typeface="Footlight MT Light"/>
                <a:cs typeface="Footlight MT Light"/>
              </a:rPr>
              <a:t>Final dress/attire fittings</a:t>
            </a:r>
          </a:p>
          <a:p>
            <a:pPr defTabSz="1008063"/>
            <a:endParaRPr lang="en-US" sz="1200" dirty="0">
              <a:latin typeface="Footlight MT Light"/>
              <a:cs typeface="Footlight MT Light"/>
            </a:endParaRPr>
          </a:p>
          <a:p>
            <a:pPr defTabSz="1008063"/>
            <a:r>
              <a:rPr lang="en-US" sz="1200" b="1" dirty="0">
                <a:latin typeface="Footlight MT Light"/>
                <a:cs typeface="Footlight MT Light"/>
              </a:rPr>
              <a:t>1–2 Weeks…</a:t>
            </a:r>
          </a:p>
          <a:p>
            <a:pPr defTabSz="1008063"/>
            <a:r>
              <a:rPr lang="en-US" sz="1200" dirty="0">
                <a:latin typeface="Footlight MT Light"/>
                <a:cs typeface="Footlight MT Light"/>
              </a:rPr>
              <a:t>Give your caterer/venue the final guest count</a:t>
            </a:r>
          </a:p>
          <a:p>
            <a:pPr defTabSz="1008063"/>
            <a:r>
              <a:rPr lang="en-US" sz="1200" dirty="0">
                <a:latin typeface="Footlight MT Light"/>
                <a:cs typeface="Footlight MT Light"/>
              </a:rPr>
              <a:t>Arrange seating and create the seating chart and/or place cards</a:t>
            </a:r>
          </a:p>
          <a:p>
            <a:pPr defTabSz="1008063"/>
            <a:r>
              <a:rPr lang="en-US" sz="1200" dirty="0">
                <a:latin typeface="Footlight MT Light"/>
                <a:cs typeface="Footlight MT Light"/>
              </a:rPr>
              <a:t>Pick up wedding gown</a:t>
            </a:r>
          </a:p>
          <a:p>
            <a:pPr defTabSz="1008063"/>
            <a:r>
              <a:rPr lang="en-US" sz="1200" dirty="0">
                <a:latin typeface="Footlight MT Light"/>
                <a:cs typeface="Footlight MT Light"/>
              </a:rPr>
              <a:t>Confirm arrival times and finalize the wedding timeline with vendors and the wedding party </a:t>
            </a:r>
          </a:p>
          <a:p>
            <a:pPr defTabSz="1008063"/>
            <a:endParaRPr lang="en-US" sz="1200" dirty="0">
              <a:latin typeface="Footlight MT Light"/>
              <a:cs typeface="Footlight MT Light"/>
            </a:endParaRPr>
          </a:p>
          <a:p>
            <a:pPr defTabSz="1008063"/>
            <a:r>
              <a:rPr lang="en-US" sz="1200" b="1" dirty="0">
                <a:latin typeface="Footlight MT Light"/>
                <a:cs typeface="Footlight MT Light"/>
              </a:rPr>
              <a:t>The Day Before…</a:t>
            </a:r>
          </a:p>
          <a:p>
            <a:pPr defTabSz="1008063"/>
            <a:r>
              <a:rPr lang="en-US" sz="1200" dirty="0">
                <a:latin typeface="Footlight MT Light"/>
                <a:cs typeface="Footlight MT Light"/>
              </a:rPr>
              <a:t>Assign someone to pack up your gifts/belongings after the reception</a:t>
            </a:r>
          </a:p>
          <a:p>
            <a:pPr defTabSz="1008063"/>
            <a:r>
              <a:rPr lang="en-US" sz="1200" dirty="0">
                <a:latin typeface="Footlight MT Light"/>
                <a:cs typeface="Footlight MT Light"/>
              </a:rPr>
              <a:t>Have rehearsal and dinner</a:t>
            </a:r>
          </a:p>
          <a:p>
            <a:pPr defTabSz="1008063"/>
            <a:endParaRPr lang="en-US" sz="1200" dirty="0">
              <a:latin typeface="Footlight MT Light"/>
              <a:cs typeface="Footlight MT Light"/>
            </a:endParaRPr>
          </a:p>
          <a:p>
            <a:pPr defTabSz="1008063"/>
            <a:r>
              <a:rPr lang="en-US" sz="1200" b="1" dirty="0">
                <a:latin typeface="Footlight MT Light"/>
                <a:cs typeface="Footlight MT Light"/>
              </a:rPr>
              <a:t>Wedding Day…</a:t>
            </a:r>
          </a:p>
          <a:p>
            <a:pPr defTabSz="1008063"/>
            <a:r>
              <a:rPr lang="en-US" sz="1200" dirty="0">
                <a:latin typeface="Footlight MT Light"/>
                <a:cs typeface="Footlight MT Light"/>
              </a:rPr>
              <a:t>Arrive early to the church – at least two hours prior to the ceremony</a:t>
            </a:r>
          </a:p>
          <a:p>
            <a:pPr defTabSz="1008063"/>
            <a:r>
              <a:rPr lang="en-US" sz="1200" dirty="0">
                <a:latin typeface="Footlight MT Light"/>
                <a:cs typeface="Footlight MT Light"/>
              </a:rPr>
              <a:t>Enjoy your wonderful day!</a:t>
            </a:r>
          </a:p>
          <a:p>
            <a:pPr defTabSz="1008063"/>
            <a:endParaRPr lang="en-US" sz="1200" dirty="0">
              <a:latin typeface="Footlight MT Light"/>
              <a:cs typeface="Footlight MT Light"/>
            </a:endParaRPr>
          </a:p>
          <a:p>
            <a:pPr defTabSz="1008063"/>
            <a:r>
              <a:rPr lang="en-US" sz="1200" b="1" dirty="0">
                <a:latin typeface="Footlight MT Light"/>
                <a:cs typeface="Footlight MT Light"/>
              </a:rPr>
              <a:t>After the Honeymoon…</a:t>
            </a:r>
          </a:p>
          <a:p>
            <a:pPr defTabSz="1008063"/>
            <a:r>
              <a:rPr lang="en-US" sz="1200" dirty="0">
                <a:latin typeface="Footlight MT Light"/>
                <a:cs typeface="Footlight MT Light"/>
              </a:rPr>
              <a:t>Write and send thank-you cards</a:t>
            </a:r>
          </a:p>
        </p:txBody>
      </p:sp>
    </p:spTree>
    <p:extLst>
      <p:ext uri="{BB962C8B-B14F-4D97-AF65-F5344CB8AC3E}">
        <p14:creationId xmlns:p14="http://schemas.microsoft.com/office/powerpoint/2010/main" val="212547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0BFBA-505B-43E1-97E7-80CC9D071507}"/>
              </a:ext>
            </a:extLst>
          </p:cNvPr>
          <p:cNvPicPr>
            <a:picLocks noChangeAspect="1"/>
          </p:cNvPicPr>
          <p:nvPr/>
        </p:nvPicPr>
        <p:blipFill>
          <a:blip r:embed="rId2">
            <a:duotone>
              <a:schemeClr val="bg2">
                <a:shade val="45000"/>
                <a:satMod val="135000"/>
              </a:schemeClr>
              <a:prstClr val="white"/>
            </a:duotone>
            <a:alphaModFix amt="35000"/>
            <a:extLst>
              <a:ext uri="{BEBA8EAE-BF5A-486C-A8C5-ECC9F3942E4B}">
                <a14:imgProps xmlns:a14="http://schemas.microsoft.com/office/drawing/2010/main">
                  <a14:imgLayer r:embed="rId3">
                    <a14:imgEffect>
                      <a14:sharpenSoften amount="50000"/>
                    </a14:imgEffect>
                    <a14:imgEffect>
                      <a14:saturation sat="33000"/>
                    </a14:imgEffect>
                    <a14:imgEffect>
                      <a14:brightnessContrast bright="51000"/>
                    </a14:imgEffect>
                  </a14:imgLayer>
                </a14:imgProps>
              </a:ext>
            </a:extLst>
          </a:blip>
          <a:stretch>
            <a:fillRect/>
          </a:stretch>
        </p:blipFill>
        <p:spPr>
          <a:xfrm>
            <a:off x="0" y="0"/>
            <a:ext cx="9144000" cy="6858000"/>
          </a:xfrm>
          <a:prstGeom prst="rect">
            <a:avLst/>
          </a:prstGeom>
          <a:noFill/>
        </p:spPr>
      </p:pic>
      <p:sp>
        <p:nvSpPr>
          <p:cNvPr id="9" name="Rectangle 32"/>
          <p:cNvSpPr>
            <a:spLocks noChangeArrowheads="1"/>
          </p:cNvSpPr>
          <p:nvPr/>
        </p:nvSpPr>
        <p:spPr bwMode="auto">
          <a:xfrm>
            <a:off x="152400" y="76200"/>
            <a:ext cx="4419600" cy="6980621"/>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What are the fees for using the church facilities for my wedding?  </a:t>
            </a:r>
            <a:r>
              <a:rPr lang="en-US" sz="1200" dirty="0">
                <a:latin typeface="Footlight MT Light"/>
                <a:cs typeface="Footlight MT Light"/>
              </a:rPr>
              <a:t>The cost for members is </a:t>
            </a:r>
            <a:r>
              <a:rPr lang="en-US" sz="1200" dirty="0" smtClean="0">
                <a:latin typeface="Footlight MT Light"/>
                <a:cs typeface="Footlight MT Light"/>
              </a:rPr>
              <a:t>$635.00 </a:t>
            </a:r>
            <a:r>
              <a:rPr lang="en-US" sz="1200" dirty="0">
                <a:latin typeface="Footlight MT Light"/>
                <a:cs typeface="Footlight MT Light"/>
              </a:rPr>
              <a:t>and for non-members </a:t>
            </a:r>
            <a:r>
              <a:rPr lang="en-US" sz="1200">
                <a:latin typeface="Footlight MT Light"/>
                <a:cs typeface="Footlight MT Light"/>
              </a:rPr>
              <a:t>is </a:t>
            </a:r>
            <a:r>
              <a:rPr lang="en-US" sz="1200" smtClean="0">
                <a:latin typeface="Footlight MT Light"/>
                <a:cs typeface="Footlight MT Light"/>
              </a:rPr>
              <a:t>$1035.00</a:t>
            </a:r>
            <a:r>
              <a:rPr lang="en-US" sz="1200" dirty="0" smtClean="0">
                <a:latin typeface="Footlight MT Light"/>
                <a:cs typeface="Footlight MT Light"/>
              </a:rPr>
              <a:t>.  </a:t>
            </a:r>
            <a:r>
              <a:rPr lang="en-US" sz="1200" dirty="0">
                <a:latin typeface="Footlight MT Light"/>
                <a:cs typeface="Footlight MT Light"/>
              </a:rPr>
              <a:t>A total of 4 hours are allotted for your wedding.</a:t>
            </a:r>
          </a:p>
          <a:p>
            <a:pPr defTabSz="1008063"/>
            <a:r>
              <a:rPr lang="en-US" sz="800" dirty="0">
                <a:latin typeface="Footlight MT Light"/>
                <a:cs typeface="Footlight MT Light"/>
              </a:rPr>
              <a:t>				</a:t>
            </a:r>
            <a:r>
              <a:rPr lang="en-US" sz="1200" dirty="0">
                <a:latin typeface="Footlight MT Light"/>
                <a:cs typeface="Footlight MT Light"/>
              </a:rPr>
              <a:t>	                  	       </a:t>
            </a:r>
            <a:r>
              <a:rPr lang="en-US" sz="1200" b="1" u="sng" dirty="0">
                <a:latin typeface="Footlight MT Light"/>
                <a:cs typeface="Footlight MT Light"/>
              </a:rPr>
              <a:t>Members</a:t>
            </a:r>
            <a:r>
              <a:rPr lang="en-US" sz="1200" b="1" dirty="0">
                <a:latin typeface="Footlight MT Light"/>
                <a:cs typeface="Footlight MT Light"/>
              </a:rPr>
              <a:t>         </a:t>
            </a:r>
            <a:r>
              <a:rPr lang="en-US" sz="1200" b="1" u="sng" dirty="0">
                <a:latin typeface="Footlight MT Light"/>
                <a:cs typeface="Footlight MT Light"/>
              </a:rPr>
              <a:t>Non-Members</a:t>
            </a:r>
            <a:endParaRPr lang="en-US" sz="1200" u="sng" dirty="0">
              <a:latin typeface="Footlight MT Light"/>
              <a:cs typeface="Footlight MT Light"/>
            </a:endParaRPr>
          </a:p>
          <a:p>
            <a:r>
              <a:rPr lang="en-US" sz="1200" dirty="0">
                <a:latin typeface="Footlight MT Light"/>
                <a:cs typeface="Footlight MT Light"/>
              </a:rPr>
              <a:t>Pre-marital Counseling		$100.00*	$150.00*</a:t>
            </a:r>
          </a:p>
          <a:p>
            <a:r>
              <a:rPr lang="en-US" sz="1200" dirty="0" smtClean="0">
                <a:latin typeface="Footlight MT Light"/>
                <a:cs typeface="Footlight MT Light"/>
              </a:rPr>
              <a:t>Wedding </a:t>
            </a:r>
            <a:r>
              <a:rPr lang="en-US" sz="1200" dirty="0">
                <a:latin typeface="Footlight MT Light"/>
                <a:cs typeface="Footlight MT Light"/>
              </a:rPr>
              <a:t>Coordinator			</a:t>
            </a:r>
            <a:r>
              <a:rPr lang="en-US" sz="1200" dirty="0" smtClean="0">
                <a:latin typeface="Footlight MT Light"/>
                <a:cs typeface="Footlight MT Light"/>
              </a:rPr>
              <a:t>$150.00</a:t>
            </a:r>
            <a:r>
              <a:rPr lang="en-US" sz="1200" dirty="0">
                <a:latin typeface="Footlight MT Light"/>
                <a:cs typeface="Footlight MT Light"/>
              </a:rPr>
              <a:t>	</a:t>
            </a:r>
            <a:r>
              <a:rPr lang="en-US" sz="1200" dirty="0" smtClean="0">
                <a:latin typeface="Footlight MT Light"/>
                <a:cs typeface="Footlight MT Light"/>
              </a:rPr>
              <a:t>$200.00</a:t>
            </a:r>
            <a:endParaRPr lang="en-US" sz="1200" dirty="0">
              <a:latin typeface="Footlight MT Light"/>
              <a:cs typeface="Footlight MT Light"/>
            </a:endParaRPr>
          </a:p>
          <a:p>
            <a:r>
              <a:rPr lang="en-US" sz="1200" dirty="0" smtClean="0">
                <a:latin typeface="Footlight MT Light"/>
                <a:cs typeface="Footlight MT Light"/>
              </a:rPr>
              <a:t>Organist</a:t>
            </a:r>
            <a:r>
              <a:rPr lang="en-US" sz="1200" dirty="0">
                <a:latin typeface="Footlight MT Light"/>
                <a:cs typeface="Footlight MT Light"/>
              </a:rPr>
              <a:t>				</a:t>
            </a:r>
            <a:r>
              <a:rPr lang="en-US" sz="1200" dirty="0" smtClean="0">
                <a:latin typeface="Footlight MT Light"/>
                <a:cs typeface="Footlight MT Light"/>
              </a:rPr>
              <a:t>$200.00</a:t>
            </a:r>
            <a:r>
              <a:rPr lang="en-US" sz="1200" dirty="0">
                <a:latin typeface="Footlight MT Light"/>
                <a:cs typeface="Footlight MT Light"/>
              </a:rPr>
              <a:t>	</a:t>
            </a:r>
            <a:r>
              <a:rPr lang="en-US" sz="1200" dirty="0" smtClean="0">
                <a:latin typeface="Footlight MT Light"/>
                <a:cs typeface="Footlight MT Light"/>
              </a:rPr>
              <a:t>$200.00</a:t>
            </a:r>
          </a:p>
          <a:p>
            <a:r>
              <a:rPr lang="en-US" sz="1200" dirty="0">
                <a:latin typeface="Footlight MT Light"/>
                <a:cs typeface="Footlight MT Light"/>
              </a:rPr>
              <a:t>Building Usage Fee            		    0		$250.00</a:t>
            </a:r>
          </a:p>
          <a:p>
            <a:r>
              <a:rPr lang="en-US" sz="1200" dirty="0" smtClean="0">
                <a:latin typeface="Footlight MT Light"/>
                <a:cs typeface="Footlight MT Light"/>
              </a:rPr>
              <a:t>Custodial </a:t>
            </a:r>
            <a:r>
              <a:rPr lang="en-US" sz="1200" dirty="0">
                <a:latin typeface="Footlight MT Light"/>
                <a:cs typeface="Footlight MT Light"/>
              </a:rPr>
              <a:t>Fee (Minor Cleaning)	$  35.00	$  35.00</a:t>
            </a:r>
          </a:p>
          <a:p>
            <a:r>
              <a:rPr lang="en-US" sz="1200" dirty="0">
                <a:latin typeface="Footlight MT Light"/>
                <a:cs typeface="Footlight MT Light"/>
              </a:rPr>
              <a:t>Wedding Day Deposit (refundable)	$150.00**	$200.00**</a:t>
            </a:r>
          </a:p>
          <a:p>
            <a:r>
              <a:rPr lang="en-US" sz="1200" dirty="0" smtClean="0">
                <a:latin typeface="Footlight MT Light"/>
                <a:cs typeface="Footlight MT Light"/>
              </a:rPr>
              <a:t>Off-Site </a:t>
            </a:r>
            <a:r>
              <a:rPr lang="en-US" sz="1200" dirty="0">
                <a:latin typeface="Footlight MT Light"/>
                <a:cs typeface="Footlight MT Light"/>
              </a:rPr>
              <a:t>Deposit (refundable) 	$150.00***	$200.00***</a:t>
            </a:r>
          </a:p>
          <a:p>
            <a:pPr defTabSz="1008063"/>
            <a:endParaRPr lang="en-US" sz="800" dirty="0">
              <a:latin typeface="Footlight MT Light"/>
              <a:cs typeface="Footlight MT Light"/>
            </a:endParaRPr>
          </a:p>
          <a:p>
            <a:pPr algn="just" defTabSz="1008063"/>
            <a:r>
              <a:rPr lang="en-US" sz="800" i="1" dirty="0">
                <a:latin typeface="Footlight MT Light"/>
                <a:cs typeface="Footlight MT Light"/>
              </a:rPr>
              <a:t>   </a:t>
            </a:r>
            <a:r>
              <a:rPr lang="en-US" sz="1000" i="1" dirty="0">
                <a:latin typeface="Footlight MT Light"/>
                <a:cs typeface="Footlight MT Light"/>
              </a:rPr>
              <a:t>*The pre-marital counseling fee must be paid at the first counseling session.</a:t>
            </a:r>
          </a:p>
          <a:p>
            <a:pPr algn="just" defTabSz="1008063"/>
            <a:r>
              <a:rPr lang="en-US" sz="1000" i="1" dirty="0">
                <a:latin typeface="Footlight MT Light"/>
                <a:cs typeface="Footlight MT Light"/>
              </a:rPr>
              <a:t> **This deposit is forfeited if your wedding rehearsal and/or </a:t>
            </a:r>
          </a:p>
          <a:p>
            <a:pPr algn="just" defTabSz="1008063"/>
            <a:r>
              <a:rPr lang="en-US" sz="1000" i="1" dirty="0">
                <a:latin typeface="Footlight MT Light"/>
                <a:cs typeface="Footlight MT Light"/>
              </a:rPr>
              <a:t>    wedding ceremony begins 30 minutes after the scheduled start time.</a:t>
            </a:r>
          </a:p>
          <a:p>
            <a:pPr algn="just" defTabSz="1008063"/>
            <a:r>
              <a:rPr lang="en-US" sz="1000" i="1" dirty="0">
                <a:latin typeface="Footlight MT Light"/>
                <a:cs typeface="Footlight MT Light"/>
              </a:rPr>
              <a:t>***This deposit is made payable to Pastor Anthony and will become </a:t>
            </a:r>
          </a:p>
          <a:p>
            <a:pPr algn="just" defTabSz="1008063"/>
            <a:r>
              <a:rPr lang="en-US" sz="1000" i="1" dirty="0">
                <a:latin typeface="Footlight MT Light"/>
                <a:cs typeface="Footlight MT Light"/>
              </a:rPr>
              <a:t>    forfeit if the wedding rehearsal and/or the wedding ceremony </a:t>
            </a:r>
          </a:p>
          <a:p>
            <a:pPr algn="just" defTabSz="1008063"/>
            <a:r>
              <a:rPr lang="en-US" sz="1000" i="1" dirty="0">
                <a:latin typeface="Footlight MT Light"/>
                <a:cs typeface="Footlight MT Light"/>
              </a:rPr>
              <a:t>    begins 30 minutes after the scheduled start time</a:t>
            </a:r>
          </a:p>
          <a:p>
            <a:pPr defTabSz="1008063"/>
            <a:endParaRPr lang="en-US" sz="1000" dirty="0">
              <a:latin typeface="Footlight MT Light"/>
              <a:cs typeface="Footlight MT Light"/>
            </a:endParaRPr>
          </a:p>
          <a:p>
            <a:pPr defTabSz="1008063"/>
            <a:r>
              <a:rPr lang="en-US" sz="1300" b="1" dirty="0">
                <a:latin typeface="Footlight MT Light"/>
                <a:cs typeface="Footlight MT Light"/>
              </a:rPr>
              <a:t>What are the acceptable methods of payment?</a:t>
            </a:r>
          </a:p>
          <a:p>
            <a:pPr algn="just" defTabSz="1008063"/>
            <a:r>
              <a:rPr lang="en-US" sz="1300" dirty="0">
                <a:latin typeface="Footlight MT Light"/>
                <a:cs typeface="Footlight MT Light"/>
              </a:rPr>
              <a:t>The Church </a:t>
            </a:r>
            <a:r>
              <a:rPr lang="en-US" sz="1300" u="sng" dirty="0">
                <a:latin typeface="Footlight MT Light"/>
                <a:cs typeface="Footlight MT Light"/>
              </a:rPr>
              <a:t>DOES NOT</a:t>
            </a:r>
            <a:r>
              <a:rPr lang="en-US" sz="1300" dirty="0">
                <a:latin typeface="Footlight MT Light"/>
                <a:cs typeface="Footlight MT Light"/>
              </a:rPr>
              <a:t> accept personal checks for payment. We accept cash, certified checks and money orders for payment. You may use a personal check to pay the Organist, Wedding Coordinator and Pre-Marital Counseling fee.</a:t>
            </a:r>
          </a:p>
          <a:p>
            <a:pPr defTabSz="1008063"/>
            <a:endParaRPr lang="en-US" sz="1000" dirty="0">
              <a:latin typeface="Footlight MT Light"/>
              <a:cs typeface="Footlight MT Light"/>
            </a:endParaRPr>
          </a:p>
          <a:p>
            <a:pPr defTabSz="1008063"/>
            <a:r>
              <a:rPr lang="en-US" sz="1300" b="1" dirty="0">
                <a:latin typeface="Footlight MT Light"/>
                <a:cs typeface="Footlight MT Light"/>
              </a:rPr>
              <a:t>When will my deposit(s) be returned?</a:t>
            </a:r>
          </a:p>
          <a:p>
            <a:pPr defTabSz="1008063"/>
            <a:r>
              <a:rPr lang="en-US" sz="1300" dirty="0">
                <a:latin typeface="Footlight MT Light"/>
                <a:cs typeface="Footlight MT Light"/>
              </a:rPr>
              <a:t>Your deposit(s) will be returned to you within 10 business days after your wedding, if all of the following criteria have been observed:</a:t>
            </a:r>
          </a:p>
          <a:p>
            <a:pPr marL="342900" indent="-342900" defTabSz="1008063">
              <a:buFont typeface="+mj-lt"/>
              <a:buAutoNum type="alphaLcPeriod"/>
            </a:pPr>
            <a:r>
              <a:rPr lang="en-US" sz="1100" dirty="0">
                <a:latin typeface="Footlight MT Light"/>
                <a:cs typeface="Footlight MT Light"/>
              </a:rPr>
              <a:t>All decorations and garbage have been removed from the sanctuary.</a:t>
            </a:r>
          </a:p>
          <a:p>
            <a:pPr marL="342900" indent="-342900" defTabSz="1008063">
              <a:buFont typeface="+mj-lt"/>
              <a:buAutoNum type="alphaLcPeriod"/>
            </a:pPr>
            <a:r>
              <a:rPr lang="en-US" sz="1100" dirty="0">
                <a:latin typeface="Footlight MT Light"/>
                <a:cs typeface="Footlight MT Light"/>
              </a:rPr>
              <a:t>You vacated the property two hours after the completion of your wedding ceremony.</a:t>
            </a:r>
          </a:p>
          <a:p>
            <a:pPr marL="342900" indent="-342900" defTabSz="1008063">
              <a:buFont typeface="+mj-lt"/>
              <a:buAutoNum type="alphaLcPeriod"/>
            </a:pPr>
            <a:r>
              <a:rPr lang="en-US" sz="1100" dirty="0">
                <a:latin typeface="Footlight MT Light"/>
                <a:cs typeface="Footlight MT Light"/>
              </a:rPr>
              <a:t>All tables, chairs, restrooms, kitchen and the general premises are in good condition.</a:t>
            </a:r>
          </a:p>
          <a:p>
            <a:pPr marL="342900" indent="-342900" defTabSz="1008063">
              <a:buFont typeface="+mj-lt"/>
              <a:buAutoNum type="alphaLcPeriod"/>
            </a:pPr>
            <a:r>
              <a:rPr lang="en-US" sz="1100" dirty="0">
                <a:latin typeface="Footlight MT Light"/>
                <a:cs typeface="Footlight MT Light"/>
              </a:rPr>
              <a:t>There is no evidence of the serving and/or consumption of alcoholic beverages.</a:t>
            </a:r>
          </a:p>
        </p:txBody>
      </p:sp>
      <p:sp>
        <p:nvSpPr>
          <p:cNvPr id="7" name="Rectangle 32"/>
          <p:cNvSpPr>
            <a:spLocks noChangeArrowheads="1"/>
          </p:cNvSpPr>
          <p:nvPr/>
        </p:nvSpPr>
        <p:spPr bwMode="auto">
          <a:xfrm>
            <a:off x="4724400" y="76200"/>
            <a:ext cx="4343400" cy="6919066"/>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If I need to cancel my wedding, will I get my deposit back?</a:t>
            </a:r>
          </a:p>
          <a:p>
            <a:pPr algn="just" defTabSz="1008063"/>
            <a:r>
              <a:rPr lang="en-US" sz="1300" dirty="0">
                <a:latin typeface="Footlight MT Light"/>
                <a:cs typeface="Footlight MT Light"/>
              </a:rPr>
              <a:t>Yes, if you cancel, in writing, 30 days prior to the date of your wedding. Failure to honor the 30-day cancellation requirement will result in the forfeiture of all fees and deposits. Exceptions are made strictly on a case-by-case basis.</a:t>
            </a:r>
          </a:p>
          <a:p>
            <a:pPr defTabSz="1008063"/>
            <a:endParaRPr lang="en-US" sz="1000" dirty="0">
              <a:latin typeface="Footlight MT Light"/>
              <a:cs typeface="Footlight MT Light"/>
            </a:endParaRPr>
          </a:p>
          <a:p>
            <a:pPr defTabSz="1008063"/>
            <a:r>
              <a:rPr lang="en-US" sz="1300" b="1" dirty="0">
                <a:latin typeface="Footlight MT Light"/>
                <a:cs typeface="Footlight MT Light"/>
              </a:rPr>
              <a:t>Does the church offer premarital counseling?</a:t>
            </a:r>
          </a:p>
          <a:p>
            <a:pPr algn="just" defTabSz="1008063"/>
            <a:r>
              <a:rPr lang="en-US" sz="1300" dirty="0">
                <a:latin typeface="Footlight MT Light"/>
                <a:cs typeface="Footlight MT Light"/>
              </a:rPr>
              <a:t>Yes, the pastor requires all couples married at First UMC to complete premarital counseling. Premarital counseling is crucial to the development of a strong marriage. A minimum of six counseling sessions are included in your fee.  Couples who have been approved to have an outside clergyperson officiate their wedding, should schedule premarital counseling sessions with that clergy person.</a:t>
            </a:r>
          </a:p>
          <a:p>
            <a:pPr defTabSz="1008063"/>
            <a:endParaRPr lang="en-US" sz="1000" dirty="0">
              <a:latin typeface="Footlight MT Light"/>
              <a:cs typeface="Footlight MT Light"/>
            </a:endParaRPr>
          </a:p>
          <a:p>
            <a:pPr defTabSz="1008063"/>
            <a:r>
              <a:rPr lang="en-US" sz="1300" b="1" dirty="0">
                <a:latin typeface="Footlight MT Light"/>
                <a:cs typeface="Footlight MT Light"/>
              </a:rPr>
              <a:t>Can</a:t>
            </a:r>
            <a:r>
              <a:rPr lang="en-US" sz="1100" b="1" dirty="0">
                <a:latin typeface="Footlight MT Light"/>
                <a:cs typeface="Footlight MT Light"/>
              </a:rPr>
              <a:t> </a:t>
            </a:r>
            <a:r>
              <a:rPr lang="en-US" sz="1300" b="1" dirty="0">
                <a:latin typeface="Footlight MT Light"/>
                <a:cs typeface="Footlight MT Light"/>
              </a:rPr>
              <a:t>outside clergy officiate weddings at First UMC?</a:t>
            </a:r>
            <a:endParaRPr lang="en-US" sz="1300" dirty="0">
              <a:latin typeface="Footlight MT Light"/>
              <a:cs typeface="Footlight MT Light"/>
            </a:endParaRPr>
          </a:p>
          <a:p>
            <a:pPr algn="just" defTabSz="1008063"/>
            <a:r>
              <a:rPr lang="en-US" sz="1300" dirty="0">
                <a:latin typeface="Footlight MT Light"/>
                <a:cs typeface="Footlight MT Light"/>
              </a:rPr>
              <a:t>The pastor of First UMC of Farmington reserves the right to officiate all weddings held at the church. However, exceptions can be made with the expressed permission of the pastor of First UMC of Farmington.</a:t>
            </a:r>
          </a:p>
          <a:p>
            <a:pPr defTabSz="1008063"/>
            <a:endParaRPr lang="en-US" sz="1000" dirty="0">
              <a:latin typeface="Footlight MT Light"/>
              <a:cs typeface="Footlight MT Light"/>
            </a:endParaRPr>
          </a:p>
          <a:p>
            <a:pPr defTabSz="1008063"/>
            <a:r>
              <a:rPr lang="en-US" sz="1300" b="1" dirty="0">
                <a:latin typeface="Footlight MT Light"/>
                <a:cs typeface="Footlight MT Light"/>
              </a:rPr>
              <a:t>Is secular music allowed during our wedding ceremony?</a:t>
            </a:r>
            <a:r>
              <a:rPr lang="en-US" sz="1300" dirty="0">
                <a:latin typeface="Footlight MT Light"/>
                <a:cs typeface="Footlight MT Light"/>
              </a:rPr>
              <a:t> </a:t>
            </a:r>
          </a:p>
          <a:p>
            <a:pPr algn="just" defTabSz="1008063"/>
            <a:r>
              <a:rPr lang="en-US" sz="1300" dirty="0">
                <a:latin typeface="Footlight MT Light"/>
                <a:cs typeface="Footlight MT Light"/>
              </a:rPr>
              <a:t>In the United Methodist Church, weddings are considered a service of worship.  Therefore, the music included should be appropriate for a worship experience.  The lyrics to vocal music, should be prayerfully considered, to fit setting of the occasion.  It is important that you discuss your thoughts for music with the organist.  </a:t>
            </a:r>
          </a:p>
          <a:p>
            <a:pPr defTabSz="1008063"/>
            <a:endParaRPr lang="en-US" sz="1300" dirty="0">
              <a:latin typeface="Footlight MT Light"/>
              <a:cs typeface="Footlight MT Light"/>
            </a:endParaRPr>
          </a:p>
          <a:p>
            <a:pPr algn="just" defTabSz="1008063"/>
            <a:r>
              <a:rPr lang="en-US" sz="1300" dirty="0">
                <a:latin typeface="Footlight MT Light"/>
                <a:cs typeface="Footlight MT Light"/>
              </a:rPr>
              <a:t>The organist, Mr. </a:t>
            </a:r>
            <a:r>
              <a:rPr lang="en-US" sz="1300" dirty="0" err="1" smtClean="0">
                <a:latin typeface="Footlight MT Light"/>
                <a:cs typeface="Footlight MT Light"/>
              </a:rPr>
              <a:t>Yaroslav</a:t>
            </a:r>
            <a:r>
              <a:rPr lang="en-US" sz="1300" dirty="0" smtClean="0">
                <a:latin typeface="Footlight MT Light"/>
                <a:cs typeface="Footlight MT Light"/>
              </a:rPr>
              <a:t> Daniels, </a:t>
            </a:r>
            <a:r>
              <a:rPr lang="en-US" sz="1300" dirty="0">
                <a:latin typeface="Footlight MT Light"/>
                <a:cs typeface="Footlight MT Light"/>
              </a:rPr>
              <a:t>can be reached via email: </a:t>
            </a:r>
            <a:r>
              <a:rPr lang="en-US" sz="1300" b="1" dirty="0" smtClean="0">
                <a:latin typeface="Footlight MT Light"/>
                <a:cs typeface="Footlight MT Light"/>
                <a:hlinkClick r:id="rId4"/>
              </a:rPr>
              <a:t>yarodaniels3@gmail.com</a:t>
            </a:r>
            <a:r>
              <a:rPr lang="en-US" sz="1300" dirty="0" smtClean="0">
                <a:latin typeface="Footlight MT Light"/>
                <a:cs typeface="Footlight MT Light"/>
              </a:rPr>
              <a:t> or </a:t>
            </a:r>
            <a:r>
              <a:rPr lang="en-US" sz="1300" dirty="0">
                <a:latin typeface="Footlight MT Light"/>
                <a:cs typeface="Footlight MT Light"/>
              </a:rPr>
              <a:t>via </a:t>
            </a:r>
            <a:r>
              <a:rPr lang="en-US" sz="1300" dirty="0" smtClean="0">
                <a:latin typeface="Footlight MT Light"/>
                <a:cs typeface="Footlight MT Light"/>
              </a:rPr>
              <a:t>phone </a:t>
            </a:r>
            <a:r>
              <a:rPr lang="en-US" sz="1200" dirty="0" smtClean="0">
                <a:latin typeface="Footlight MT Light" panose="0204060206030A020304" pitchFamily="18" charset="0"/>
              </a:rPr>
              <a:t>(</a:t>
            </a:r>
            <a:r>
              <a:rPr lang="en-US" sz="1200" dirty="0">
                <a:latin typeface="Footlight MT Light" panose="0204060206030A020304" pitchFamily="18" charset="0"/>
              </a:rPr>
              <a:t>734) </a:t>
            </a:r>
            <a:r>
              <a:rPr lang="en-US" sz="1200" dirty="0" smtClean="0">
                <a:latin typeface="Footlight MT Light" panose="0204060206030A020304" pitchFamily="18" charset="0"/>
              </a:rPr>
              <a:t>883-3437. </a:t>
            </a:r>
            <a:r>
              <a:rPr lang="en-US" sz="1300" dirty="0" smtClean="0">
                <a:latin typeface="Footlight MT Light"/>
                <a:cs typeface="Footlight MT Light"/>
              </a:rPr>
              <a:t>If </a:t>
            </a:r>
            <a:r>
              <a:rPr lang="en-US" sz="1300" dirty="0">
                <a:latin typeface="Footlight MT Light"/>
                <a:cs typeface="Footlight MT Light"/>
              </a:rPr>
              <a:t>you have recorded music, please bring it to the rehearsal, so sound adjustments can be made.  </a:t>
            </a:r>
          </a:p>
        </p:txBody>
      </p:sp>
    </p:spTree>
    <p:extLst>
      <p:ext uri="{BB962C8B-B14F-4D97-AF65-F5344CB8AC3E}">
        <p14:creationId xmlns:p14="http://schemas.microsoft.com/office/powerpoint/2010/main" val="370578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grayscl/>
            <a:alphaModFix amt="11000"/>
            <a:extLst>
              <a:ext uri="{28A0092B-C50C-407E-A947-70E740481C1C}">
                <a14:useLocalDpi xmlns:a14="http://schemas.microsoft.com/office/drawing/2010/main" val="0"/>
              </a:ext>
            </a:extLst>
          </a:blip>
          <a:srcRect t="16418" b="8358"/>
          <a:stretch/>
        </p:blipFill>
        <p:spPr>
          <a:xfrm>
            <a:off x="0" y="0"/>
            <a:ext cx="9144000" cy="6858000"/>
          </a:xfrm>
          <a:prstGeom prst="rect">
            <a:avLst/>
          </a:prstGeom>
        </p:spPr>
      </p:pic>
      <p:sp>
        <p:nvSpPr>
          <p:cNvPr id="9" name="Rectangle 32"/>
          <p:cNvSpPr>
            <a:spLocks noChangeArrowheads="1"/>
          </p:cNvSpPr>
          <p:nvPr/>
        </p:nvSpPr>
        <p:spPr bwMode="auto">
          <a:xfrm>
            <a:off x="152400" y="169023"/>
            <a:ext cx="4343400" cy="6765177"/>
          </a:xfrm>
          <a:prstGeom prst="rect">
            <a:avLst/>
          </a:prstGeom>
          <a:noFill/>
          <a:ln w="9525">
            <a:noFill/>
            <a:miter lim="800000"/>
            <a:headEnd/>
            <a:tailEnd/>
          </a:ln>
        </p:spPr>
        <p:txBody>
          <a:bodyPr wrap="square" lIns="100831" tIns="50415" rIns="100831" bIns="50415">
            <a:spAutoFit/>
          </a:bodyPr>
          <a:lstStyle/>
          <a:p>
            <a:pPr algn="just" defTabSz="1008063"/>
            <a:r>
              <a:rPr lang="en-US" sz="1300" b="1" dirty="0">
                <a:latin typeface="Footlight MT Light"/>
                <a:cs typeface="Footlight MT Light"/>
              </a:rPr>
              <a:t>What time should the bride, groom and bridal party arrive?</a:t>
            </a:r>
            <a:r>
              <a:rPr lang="en-US" sz="1300" dirty="0">
                <a:latin typeface="Footlight MT Light"/>
                <a:cs typeface="Footlight MT Light"/>
              </a:rPr>
              <a:t> The bride, groom and bridal party are expected to arrive two hours before the wedding is officially to begin.  The two-hour window allows for any unforeseen incidents while keeping your wedding on track to begin at the scheduled start time. Your wedding photographer can use this time to take group pictures of your bridesmaids and groomsmen.</a:t>
            </a:r>
          </a:p>
          <a:p>
            <a:pPr defTabSz="1008063"/>
            <a:endParaRPr lang="en-US" sz="1000" dirty="0">
              <a:latin typeface="Footlight MT Light"/>
              <a:cs typeface="Footlight MT Light"/>
            </a:endParaRPr>
          </a:p>
          <a:p>
            <a:pPr algn="just" defTabSz="1008063"/>
            <a:r>
              <a:rPr lang="en-US" sz="1300" b="1" dirty="0">
                <a:latin typeface="Footlight MT Light"/>
                <a:cs typeface="Footlight MT Light"/>
              </a:rPr>
              <a:t>Will rooms be provided for the bridal party to get dressed?</a:t>
            </a:r>
            <a:r>
              <a:rPr lang="en-US" sz="1300" dirty="0">
                <a:latin typeface="Footlight MT Light"/>
                <a:cs typeface="Footlight MT Light"/>
              </a:rPr>
              <a:t> Yes, rooms will be reserved for the bride, bridesmaids, groomsmen and groom to get dressed before the wedding. It is important that all members of the bridal party arrive at the church two (2) hours prior to the scheduled start of the wedding. </a:t>
            </a:r>
          </a:p>
          <a:p>
            <a:pPr defTabSz="1008063"/>
            <a:endParaRPr lang="en-US" sz="1000" dirty="0">
              <a:latin typeface="Footlight MT Light"/>
              <a:cs typeface="Footlight MT Light"/>
            </a:endParaRPr>
          </a:p>
          <a:p>
            <a:pPr defTabSz="1008063"/>
            <a:r>
              <a:rPr lang="en-US" sz="1300" b="1" dirty="0">
                <a:latin typeface="Footlight MT Light"/>
                <a:cs typeface="Footlight MT Light"/>
              </a:rPr>
              <a:t>When can we decorate the sanctuary for the wedding?</a:t>
            </a:r>
          </a:p>
          <a:p>
            <a:pPr algn="just" defTabSz="1008063"/>
            <a:r>
              <a:rPr lang="en-US" sz="1300" dirty="0">
                <a:latin typeface="Footlight MT Light"/>
                <a:cs typeface="Footlight MT Light"/>
              </a:rPr>
              <a:t>You are invited to begin decorating the sanctuary one (1) hour before the wedding rehearsal, and up to one (1) hour after the wedding rehearsal. Couples are also invited to decorate the sanctuary three (3) hours before the wedding is scheduled to begin. We do not allow the use of nails, tacks, or staples on church walls or furnishings. All decorations must be removed within the first hour after the ceremony has concluded. Failure to do so will result in the forfeiture of your deposit.</a:t>
            </a:r>
          </a:p>
          <a:p>
            <a:pPr defTabSz="1008063"/>
            <a:endParaRPr lang="en-US" sz="1000" dirty="0">
              <a:latin typeface="Footlight MT Light"/>
              <a:cs typeface="Footlight MT Light"/>
            </a:endParaRPr>
          </a:p>
          <a:p>
            <a:pPr defTabSz="1008063"/>
            <a:r>
              <a:rPr lang="en-US" sz="1300" b="1" dirty="0">
                <a:latin typeface="Footlight MT Light"/>
                <a:cs typeface="Footlight MT Light"/>
              </a:rPr>
              <a:t>Are we required to use First UMC’s wedding coordinator?</a:t>
            </a:r>
          </a:p>
          <a:p>
            <a:r>
              <a:rPr lang="en-US" sz="1300" dirty="0">
                <a:latin typeface="Footlight MT Light"/>
                <a:cs typeface="Footlight MT Light"/>
              </a:rPr>
              <a:t>Yes, you must use our wedding coordinator for your wedding.  Our coordinator is an essential part of your wedding team, able to assist you in ensuring your wedding day is a wonderful experience.  She will speak with you in advance to discuss the specifics of your wedding arrangements. Our coordinator is Paula Mullan </a:t>
            </a:r>
          </a:p>
          <a:p>
            <a:r>
              <a:rPr lang="en-US" sz="1300" dirty="0">
                <a:latin typeface="Footlight MT Light"/>
                <a:cs typeface="Footlight MT Light"/>
              </a:rPr>
              <a:t>(248) 514-2423</a:t>
            </a:r>
          </a:p>
        </p:txBody>
      </p:sp>
      <p:sp>
        <p:nvSpPr>
          <p:cNvPr id="5" name="Rectangle 32"/>
          <p:cNvSpPr>
            <a:spLocks noChangeArrowheads="1"/>
          </p:cNvSpPr>
          <p:nvPr/>
        </p:nvSpPr>
        <p:spPr bwMode="auto">
          <a:xfrm>
            <a:off x="4724400" y="152400"/>
            <a:ext cx="4343400" cy="5703348"/>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Is the wedding rehearsal mandatory?</a:t>
            </a:r>
          </a:p>
          <a:p>
            <a:pPr algn="just" defTabSz="1008063"/>
            <a:r>
              <a:rPr lang="en-US" sz="1300" dirty="0">
                <a:latin typeface="Footlight MT Light"/>
                <a:cs typeface="Footlight MT Light"/>
              </a:rPr>
              <a:t>Yes, a rehearsal is mandatory for all weddings held at First UMC. The wedding rehearsal is essential to ensure that your wedding day is anxiety free. We encourage you to have all the key participants in your wedding present for the rehearsal. It is important that all planning for your wedding be completed before the wedding rehearsal, so the rehearsal starts on time and runs smoothly. The rehearsal is your opportunity to give final instructions to your bridal party. Wedding rehearsals are scheduled the day before the wedding day between 5:00 p.m. and 7:00 p.m.</a:t>
            </a:r>
          </a:p>
          <a:p>
            <a:pPr defTabSz="1008063"/>
            <a:endParaRPr lang="en-US" sz="1300" dirty="0">
              <a:latin typeface="Footlight MT Light"/>
              <a:cs typeface="Footlight MT Light"/>
            </a:endParaRPr>
          </a:p>
          <a:p>
            <a:pPr defTabSz="1008063"/>
            <a:r>
              <a:rPr lang="en-US" sz="1300" b="1" dirty="0">
                <a:latin typeface="Footlight MT Light"/>
                <a:cs typeface="Footlight MT Light"/>
              </a:rPr>
              <a:t>When should we bring the marriage license?</a:t>
            </a:r>
          </a:p>
          <a:p>
            <a:pPr algn="just" defTabSz="1008063"/>
            <a:r>
              <a:rPr lang="en-US" sz="1300" dirty="0">
                <a:latin typeface="Footlight MT Light"/>
                <a:cs typeface="Footlight MT Light"/>
              </a:rPr>
              <a:t>Bring the marriage license with you to the wedding rehearsal and leave it with the pastor. Please have the bride and groom sign the marriage license prior to, or during the wedding rehearsal. Make sure the two persons designated to sign the marriage license as witnesses are present for the wedding rehearsal. The witnesses need to be present at the wedding rehearsal in order to review the process of completing the marriage license after the wedding ceremony.</a:t>
            </a:r>
          </a:p>
          <a:p>
            <a:pPr defTabSz="1008063"/>
            <a:endParaRPr lang="en-US" sz="1300" dirty="0">
              <a:latin typeface="Footlight MT Light"/>
              <a:cs typeface="Footlight MT Light"/>
            </a:endParaRPr>
          </a:p>
          <a:p>
            <a:pPr defTabSz="1008063"/>
            <a:r>
              <a:rPr lang="en-US" sz="1300" b="1" dirty="0">
                <a:latin typeface="Footlight MT Light"/>
                <a:cs typeface="Footlight MT Light"/>
              </a:rPr>
              <a:t>Can we make changes to the wedding ceremony?</a:t>
            </a:r>
          </a:p>
          <a:p>
            <a:pPr algn="just" defTabSz="1008063"/>
            <a:r>
              <a:rPr lang="en-US" sz="1300" dirty="0">
                <a:latin typeface="Footlight MT Light"/>
                <a:cs typeface="Footlight MT Light"/>
              </a:rPr>
              <a:t>Couples are welcome to write their own vows to make their wedding ceremony special. However, any changes to the wedding ceremony must be discussed and approved by the pastor.</a:t>
            </a:r>
          </a:p>
        </p:txBody>
      </p:sp>
    </p:spTree>
    <p:extLst>
      <p:ext uri="{BB962C8B-B14F-4D97-AF65-F5344CB8AC3E}">
        <p14:creationId xmlns:p14="http://schemas.microsoft.com/office/powerpoint/2010/main" val="34408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1-16 at 1.52.47 PM.png"/>
          <p:cNvPicPr>
            <a:picLocks noChangeAspect="1"/>
          </p:cNvPicPr>
          <p:nvPr/>
        </p:nvPicPr>
        <p:blipFill rotWithShape="1">
          <a:blip r:embed="rId2">
            <a:alphaModFix amt="47000"/>
            <a:extLst>
              <a:ext uri="{28A0092B-C50C-407E-A947-70E740481C1C}">
                <a14:useLocalDpi xmlns:a14="http://schemas.microsoft.com/office/drawing/2010/main" val="0"/>
              </a:ext>
            </a:extLst>
          </a:blip>
          <a:srcRect t="28477" r="1668" b="1160"/>
          <a:stretch/>
        </p:blipFill>
        <p:spPr>
          <a:xfrm>
            <a:off x="1" y="0"/>
            <a:ext cx="9144000" cy="6858000"/>
          </a:xfrm>
          <a:prstGeom prst="rect">
            <a:avLst/>
          </a:prstGeom>
        </p:spPr>
      </p:pic>
      <p:sp>
        <p:nvSpPr>
          <p:cNvPr id="5" name="Rectangle 32"/>
          <p:cNvSpPr>
            <a:spLocks noChangeArrowheads="1"/>
          </p:cNvSpPr>
          <p:nvPr/>
        </p:nvSpPr>
        <p:spPr bwMode="auto">
          <a:xfrm>
            <a:off x="76200" y="268796"/>
            <a:ext cx="4343400" cy="4102910"/>
          </a:xfrm>
          <a:prstGeom prst="rect">
            <a:avLst/>
          </a:prstGeom>
          <a:noFill/>
          <a:ln w="9525">
            <a:noFill/>
            <a:miter lim="800000"/>
            <a:headEnd/>
            <a:tailEnd/>
          </a:ln>
        </p:spPr>
        <p:txBody>
          <a:bodyPr wrap="square" lIns="100831" tIns="50415" rIns="100831" bIns="50415">
            <a:spAutoFit/>
          </a:bodyPr>
          <a:lstStyle/>
          <a:p>
            <a:pPr defTabSz="1008063"/>
            <a:r>
              <a:rPr lang="en-US" sz="1300" b="1" dirty="0">
                <a:latin typeface="Footlight MT Light"/>
                <a:cs typeface="Footlight MT Light"/>
              </a:rPr>
              <a:t>Can we have a photographer/videographer during the ceremony?</a:t>
            </a:r>
          </a:p>
          <a:p>
            <a:pPr algn="just" defTabSz="1008063"/>
            <a:r>
              <a:rPr lang="en-US" sz="1300" dirty="0">
                <a:latin typeface="Footlight MT Light"/>
                <a:cs typeface="Footlight MT Light"/>
              </a:rPr>
              <a:t>The wedding ceremony is a sacred event, celebrating the joining of two souls with God. Therefore, we require photographers and guests to cease flash photography once the wedding ceremony has begun. Please place a note in the wedding program alerting your guest about this stipulation. Photographers are welcome to take pictures of the groom, wedding party and the bride as they proceed into and out of the sanctuary. Many photographers will take the majority of their pictures before and/or after the wedding ceremony. Videographers are welcome to record the entire wedding service from an appropriate distance.</a:t>
            </a:r>
          </a:p>
          <a:p>
            <a:pPr algn="just" defTabSz="1008063"/>
            <a:endParaRPr lang="en-US" sz="1300" dirty="0">
              <a:latin typeface="Footlight MT Light"/>
              <a:cs typeface="Footlight MT Light"/>
            </a:endParaRPr>
          </a:p>
          <a:p>
            <a:pPr algn="just" defTabSz="1008063"/>
            <a:r>
              <a:rPr lang="en-US" sz="1300" b="1" dirty="0">
                <a:latin typeface="Footlight MT Light"/>
                <a:cs typeface="Footlight MT Light"/>
              </a:rPr>
              <a:t>Can I have a vow renewal ceremony at First UMC?</a:t>
            </a:r>
          </a:p>
          <a:p>
            <a:pPr algn="just" defTabSz="1008063"/>
            <a:r>
              <a:rPr lang="en-US" sz="1300" dirty="0">
                <a:latin typeface="Footlight MT Light"/>
                <a:cs typeface="Footlight MT Light"/>
              </a:rPr>
              <a:t>Absolutely! Vow renewal ceremonies are a meaningful way to reaffirm the commitment you made on your wedding day. All usage fees still apply, except the pre-marital counseling fee.</a:t>
            </a:r>
          </a:p>
          <a:p>
            <a:pPr defTabSz="1008063"/>
            <a:endParaRPr lang="en-US" sz="1300" dirty="0">
              <a:latin typeface="Footlight MT Light"/>
              <a:cs typeface="Footlight MT Light"/>
            </a:endParaRPr>
          </a:p>
        </p:txBody>
      </p:sp>
      <p:sp>
        <p:nvSpPr>
          <p:cNvPr id="8" name="Rectangle 32"/>
          <p:cNvSpPr>
            <a:spLocks noChangeArrowheads="1"/>
          </p:cNvSpPr>
          <p:nvPr/>
        </p:nvSpPr>
        <p:spPr bwMode="auto">
          <a:xfrm>
            <a:off x="4724400" y="249686"/>
            <a:ext cx="4343400" cy="6303514"/>
          </a:xfrm>
          <a:prstGeom prst="rect">
            <a:avLst/>
          </a:prstGeom>
          <a:noFill/>
          <a:ln w="9525">
            <a:noFill/>
            <a:miter lim="800000"/>
            <a:headEnd/>
            <a:tailEnd/>
          </a:ln>
        </p:spPr>
        <p:txBody>
          <a:bodyPr wrap="square" lIns="100831" tIns="50415" rIns="100831" bIns="50415">
            <a:spAutoFit/>
          </a:bodyPr>
          <a:lstStyle/>
          <a:p>
            <a:pPr algn="ctr" defTabSz="1008063"/>
            <a:r>
              <a:rPr lang="en-US" sz="1300" b="1" dirty="0">
                <a:latin typeface="Footlight MT Light"/>
                <a:cs typeface="Footlight MT Light"/>
              </a:rPr>
              <a:t>QUESTIONS OR CONCERNS</a:t>
            </a:r>
          </a:p>
          <a:p>
            <a:pPr defTabSz="1008063"/>
            <a:endParaRPr lang="en-US" sz="1300" dirty="0">
              <a:latin typeface="Calibri"/>
              <a:cs typeface="Calibri"/>
            </a:endParaRPr>
          </a:p>
          <a:p>
            <a:pPr defTabSz="1008063"/>
            <a:r>
              <a:rPr lang="en-US" sz="1300" dirty="0">
                <a:latin typeface="Calibri"/>
                <a:cs typeface="Calibri"/>
              </a:rPr>
              <a:t>__________________________________________________</a:t>
            </a:r>
          </a:p>
          <a:p>
            <a:pPr defTabSz="1008063"/>
            <a:endParaRPr lang="en-US" sz="1300" dirty="0">
              <a:latin typeface="Calibri"/>
              <a:cs typeface="Calibri"/>
            </a:endParaRPr>
          </a:p>
          <a:p>
            <a:pPr defTabSz="1008063"/>
            <a:r>
              <a:rPr lang="en-US" sz="1300" dirty="0">
                <a:latin typeface="Calibri"/>
                <a:cs typeface="Calibri"/>
              </a:rPr>
              <a:t>__________________________________________________</a:t>
            </a:r>
          </a:p>
          <a:p>
            <a:pPr defTabSz="1008063"/>
            <a:endParaRPr lang="en-US" sz="1300" dirty="0">
              <a:latin typeface="Calibri"/>
              <a:cs typeface="Calibri"/>
            </a:endParaRPr>
          </a:p>
          <a:p>
            <a:pPr defTabSz="1008063"/>
            <a:r>
              <a:rPr lang="en-US" sz="1300" dirty="0">
                <a:latin typeface="Calibri"/>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p>
          <a:p>
            <a:pPr defTabSz="1008063"/>
            <a:endParaRPr lang="en-US" sz="1300" dirty="0">
              <a:cs typeface="Calibri"/>
            </a:endParaRPr>
          </a:p>
          <a:p>
            <a:pPr defTabSz="1008063"/>
            <a:r>
              <a:rPr lang="en-US" sz="1300" dirty="0">
                <a:cs typeface="Calibri"/>
              </a:rPr>
              <a:t>__________________________________________________</a:t>
            </a:r>
            <a:endParaRPr lang="en-US" sz="1300" dirty="0">
              <a:latin typeface="Calibri"/>
              <a:cs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1596"/>
          <a:stretch/>
        </p:blipFill>
        <p:spPr>
          <a:xfrm>
            <a:off x="6418685" y="513797"/>
            <a:ext cx="1048915" cy="228175"/>
          </a:xfrm>
          <a:prstGeom prst="rect">
            <a:avLst/>
          </a:prstGeom>
        </p:spPr>
      </p:pic>
      <p:pic>
        <p:nvPicPr>
          <p:cNvPr id="4" name="Picture 3">
            <a:extLst>
              <a:ext uri="{FF2B5EF4-FFF2-40B4-BE49-F238E27FC236}">
                <a16:creationId xmlns:a16="http://schemas.microsoft.com/office/drawing/2014/main" id="{D8690C61-A1D1-49DA-90E5-633FC26A6CE8}"/>
              </a:ext>
            </a:extLst>
          </p:cNvPr>
          <p:cNvPicPr>
            <a:picLocks noChangeAspect="1"/>
          </p:cNvPicPr>
          <p:nvPr/>
        </p:nvPicPr>
        <p:blipFill>
          <a:blip r:embed="rId4">
            <a:grayscl/>
          </a:blip>
          <a:stretch>
            <a:fillRect/>
          </a:stretch>
        </p:blipFill>
        <p:spPr>
          <a:xfrm>
            <a:off x="281909" y="4495800"/>
            <a:ext cx="3680492" cy="2093404"/>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1181570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7390</TotalTime>
  <Words>1968</Words>
  <Application>Microsoft Office PowerPoint</Application>
  <PresentationFormat>On-screen Show (4:3)</PresentationFormat>
  <Paragraphs>237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Edwardian Script ITC</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JMW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Oneika Mobley</dc:creator>
  <cp:lastModifiedBy>Phyllis Anderson</cp:lastModifiedBy>
  <cp:revision>107</cp:revision>
  <cp:lastPrinted>2023-05-31T17:49:12Z</cp:lastPrinted>
  <dcterms:created xsi:type="dcterms:W3CDTF">2014-01-15T04:59:14Z</dcterms:created>
  <dcterms:modified xsi:type="dcterms:W3CDTF">2023-05-31T18:36:24Z</dcterms:modified>
</cp:coreProperties>
</file>